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0" r:id="rId2"/>
    <p:sldId id="408" r:id="rId3"/>
    <p:sldId id="409" r:id="rId4"/>
    <p:sldId id="369" r:id="rId5"/>
    <p:sldId id="370" r:id="rId6"/>
    <p:sldId id="371" r:id="rId7"/>
    <p:sldId id="372" r:id="rId8"/>
    <p:sldId id="373" r:id="rId9"/>
    <p:sldId id="413" r:id="rId10"/>
    <p:sldId id="414" r:id="rId11"/>
    <p:sldId id="415" r:id="rId12"/>
    <p:sldId id="416" r:id="rId13"/>
    <p:sldId id="417" r:id="rId14"/>
    <p:sldId id="410" r:id="rId15"/>
    <p:sldId id="411" r:id="rId16"/>
    <p:sldId id="419" r:id="rId17"/>
    <p:sldId id="418" r:id="rId18"/>
    <p:sldId id="412" r:id="rId19"/>
    <p:sldId id="421" r:id="rId20"/>
    <p:sldId id="423" r:id="rId21"/>
    <p:sldId id="422" r:id="rId22"/>
    <p:sldId id="312" r:id="rId23"/>
  </p:sldIdLst>
  <p:sldSz cx="12192000" cy="6858000"/>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CCCCFF"/>
    <a:srgbClr val="0075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7" d="100"/>
          <a:sy n="77"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HN"/>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HN"/>
          </a:p>
        </p:txBody>
      </p:sp>
      <p:sp>
        <p:nvSpPr>
          <p:cNvPr id="4" name="Marcador de fecha 3"/>
          <p:cNvSpPr>
            <a:spLocks noGrp="1"/>
          </p:cNvSpPr>
          <p:nvPr>
            <p:ph type="dt" sz="half" idx="10"/>
          </p:nvPr>
        </p:nvSpPr>
        <p:spPr/>
        <p:txBody>
          <a:bodyPr/>
          <a:lstStyle/>
          <a:p>
            <a:fld id="{2CB5BB12-86B9-4CB6-BA0B-C70961313830}" type="datetimeFigureOut">
              <a:rPr lang="es-HN" smtClean="0"/>
              <a:t>27/06/2020</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1861F225-0D8F-4D81-9496-69039569A2F6}" type="slidenum">
              <a:rPr lang="es-HN" smtClean="0"/>
              <a:t>‹Nº›</a:t>
            </a:fld>
            <a:endParaRPr lang="es-HN"/>
          </a:p>
        </p:txBody>
      </p:sp>
    </p:spTree>
    <p:extLst>
      <p:ext uri="{BB962C8B-B14F-4D97-AF65-F5344CB8AC3E}">
        <p14:creationId xmlns:p14="http://schemas.microsoft.com/office/powerpoint/2010/main" val="96297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2CB5BB12-86B9-4CB6-BA0B-C70961313830}" type="datetimeFigureOut">
              <a:rPr lang="es-HN" smtClean="0"/>
              <a:t>27/06/2020</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1861F225-0D8F-4D81-9496-69039569A2F6}" type="slidenum">
              <a:rPr lang="es-HN" smtClean="0"/>
              <a:t>‹Nº›</a:t>
            </a:fld>
            <a:endParaRPr lang="es-HN"/>
          </a:p>
        </p:txBody>
      </p:sp>
    </p:spTree>
    <p:extLst>
      <p:ext uri="{BB962C8B-B14F-4D97-AF65-F5344CB8AC3E}">
        <p14:creationId xmlns:p14="http://schemas.microsoft.com/office/powerpoint/2010/main" val="193785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HN"/>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2CB5BB12-86B9-4CB6-BA0B-C70961313830}" type="datetimeFigureOut">
              <a:rPr lang="es-HN" smtClean="0"/>
              <a:t>27/06/2020</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1861F225-0D8F-4D81-9496-69039569A2F6}" type="slidenum">
              <a:rPr lang="es-HN" smtClean="0"/>
              <a:t>‹Nº›</a:t>
            </a:fld>
            <a:endParaRPr lang="es-HN"/>
          </a:p>
        </p:txBody>
      </p:sp>
    </p:spTree>
    <p:extLst>
      <p:ext uri="{BB962C8B-B14F-4D97-AF65-F5344CB8AC3E}">
        <p14:creationId xmlns:p14="http://schemas.microsoft.com/office/powerpoint/2010/main" val="313131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2CB5BB12-86B9-4CB6-BA0B-C70961313830}" type="datetimeFigureOut">
              <a:rPr lang="es-HN" smtClean="0"/>
              <a:t>27/06/2020</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1861F225-0D8F-4D81-9496-69039569A2F6}" type="slidenum">
              <a:rPr lang="es-HN" smtClean="0"/>
              <a:t>‹Nº›</a:t>
            </a:fld>
            <a:endParaRPr lang="es-HN"/>
          </a:p>
        </p:txBody>
      </p:sp>
    </p:spTree>
    <p:extLst>
      <p:ext uri="{BB962C8B-B14F-4D97-AF65-F5344CB8AC3E}">
        <p14:creationId xmlns:p14="http://schemas.microsoft.com/office/powerpoint/2010/main" val="106903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HN"/>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CB5BB12-86B9-4CB6-BA0B-C70961313830}" type="datetimeFigureOut">
              <a:rPr lang="es-HN" smtClean="0"/>
              <a:t>27/06/2020</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1861F225-0D8F-4D81-9496-69039569A2F6}" type="slidenum">
              <a:rPr lang="es-HN" smtClean="0"/>
              <a:t>‹Nº›</a:t>
            </a:fld>
            <a:endParaRPr lang="es-HN"/>
          </a:p>
        </p:txBody>
      </p:sp>
    </p:spTree>
    <p:extLst>
      <p:ext uri="{BB962C8B-B14F-4D97-AF65-F5344CB8AC3E}">
        <p14:creationId xmlns:p14="http://schemas.microsoft.com/office/powerpoint/2010/main" val="113515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fecha 4"/>
          <p:cNvSpPr>
            <a:spLocks noGrp="1"/>
          </p:cNvSpPr>
          <p:nvPr>
            <p:ph type="dt" sz="half" idx="10"/>
          </p:nvPr>
        </p:nvSpPr>
        <p:spPr/>
        <p:txBody>
          <a:bodyPr/>
          <a:lstStyle/>
          <a:p>
            <a:fld id="{2CB5BB12-86B9-4CB6-BA0B-C70961313830}" type="datetimeFigureOut">
              <a:rPr lang="es-HN" smtClean="0"/>
              <a:t>27/06/2020</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1861F225-0D8F-4D81-9496-69039569A2F6}" type="slidenum">
              <a:rPr lang="es-HN" smtClean="0"/>
              <a:t>‹Nº›</a:t>
            </a:fld>
            <a:endParaRPr lang="es-HN"/>
          </a:p>
        </p:txBody>
      </p:sp>
    </p:spTree>
    <p:extLst>
      <p:ext uri="{BB962C8B-B14F-4D97-AF65-F5344CB8AC3E}">
        <p14:creationId xmlns:p14="http://schemas.microsoft.com/office/powerpoint/2010/main" val="24536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HN"/>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7" name="Marcador de fecha 6"/>
          <p:cNvSpPr>
            <a:spLocks noGrp="1"/>
          </p:cNvSpPr>
          <p:nvPr>
            <p:ph type="dt" sz="half" idx="10"/>
          </p:nvPr>
        </p:nvSpPr>
        <p:spPr/>
        <p:txBody>
          <a:bodyPr/>
          <a:lstStyle/>
          <a:p>
            <a:fld id="{2CB5BB12-86B9-4CB6-BA0B-C70961313830}" type="datetimeFigureOut">
              <a:rPr lang="es-HN" smtClean="0"/>
              <a:t>27/06/2020</a:t>
            </a:fld>
            <a:endParaRPr lang="es-HN"/>
          </a:p>
        </p:txBody>
      </p:sp>
      <p:sp>
        <p:nvSpPr>
          <p:cNvPr id="8" name="Marcador de pie de página 7"/>
          <p:cNvSpPr>
            <a:spLocks noGrp="1"/>
          </p:cNvSpPr>
          <p:nvPr>
            <p:ph type="ftr" sz="quarter" idx="11"/>
          </p:nvPr>
        </p:nvSpPr>
        <p:spPr/>
        <p:txBody>
          <a:bodyPr/>
          <a:lstStyle/>
          <a:p>
            <a:endParaRPr lang="es-HN"/>
          </a:p>
        </p:txBody>
      </p:sp>
      <p:sp>
        <p:nvSpPr>
          <p:cNvPr id="9" name="Marcador de número de diapositiva 8"/>
          <p:cNvSpPr>
            <a:spLocks noGrp="1"/>
          </p:cNvSpPr>
          <p:nvPr>
            <p:ph type="sldNum" sz="quarter" idx="12"/>
          </p:nvPr>
        </p:nvSpPr>
        <p:spPr/>
        <p:txBody>
          <a:bodyPr/>
          <a:lstStyle/>
          <a:p>
            <a:fld id="{1861F225-0D8F-4D81-9496-69039569A2F6}" type="slidenum">
              <a:rPr lang="es-HN" smtClean="0"/>
              <a:t>‹Nº›</a:t>
            </a:fld>
            <a:endParaRPr lang="es-HN"/>
          </a:p>
        </p:txBody>
      </p:sp>
    </p:spTree>
    <p:extLst>
      <p:ext uri="{BB962C8B-B14F-4D97-AF65-F5344CB8AC3E}">
        <p14:creationId xmlns:p14="http://schemas.microsoft.com/office/powerpoint/2010/main" val="56387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fecha 2"/>
          <p:cNvSpPr>
            <a:spLocks noGrp="1"/>
          </p:cNvSpPr>
          <p:nvPr>
            <p:ph type="dt" sz="half" idx="10"/>
          </p:nvPr>
        </p:nvSpPr>
        <p:spPr/>
        <p:txBody>
          <a:bodyPr/>
          <a:lstStyle/>
          <a:p>
            <a:fld id="{2CB5BB12-86B9-4CB6-BA0B-C70961313830}" type="datetimeFigureOut">
              <a:rPr lang="es-HN" smtClean="0"/>
              <a:t>27/06/2020</a:t>
            </a:fld>
            <a:endParaRPr lang="es-HN"/>
          </a:p>
        </p:txBody>
      </p:sp>
      <p:sp>
        <p:nvSpPr>
          <p:cNvPr id="4" name="Marcador de pie de página 3"/>
          <p:cNvSpPr>
            <a:spLocks noGrp="1"/>
          </p:cNvSpPr>
          <p:nvPr>
            <p:ph type="ftr" sz="quarter" idx="11"/>
          </p:nvPr>
        </p:nvSpPr>
        <p:spPr/>
        <p:txBody>
          <a:bodyPr/>
          <a:lstStyle/>
          <a:p>
            <a:endParaRPr lang="es-HN"/>
          </a:p>
        </p:txBody>
      </p:sp>
      <p:sp>
        <p:nvSpPr>
          <p:cNvPr id="5" name="Marcador de número de diapositiva 4"/>
          <p:cNvSpPr>
            <a:spLocks noGrp="1"/>
          </p:cNvSpPr>
          <p:nvPr>
            <p:ph type="sldNum" sz="quarter" idx="12"/>
          </p:nvPr>
        </p:nvSpPr>
        <p:spPr/>
        <p:txBody>
          <a:bodyPr/>
          <a:lstStyle/>
          <a:p>
            <a:fld id="{1861F225-0D8F-4D81-9496-69039569A2F6}" type="slidenum">
              <a:rPr lang="es-HN" smtClean="0"/>
              <a:t>‹Nº›</a:t>
            </a:fld>
            <a:endParaRPr lang="es-HN"/>
          </a:p>
        </p:txBody>
      </p:sp>
    </p:spTree>
    <p:extLst>
      <p:ext uri="{BB962C8B-B14F-4D97-AF65-F5344CB8AC3E}">
        <p14:creationId xmlns:p14="http://schemas.microsoft.com/office/powerpoint/2010/main" val="2718780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CB5BB12-86B9-4CB6-BA0B-C70961313830}" type="datetimeFigureOut">
              <a:rPr lang="es-HN" smtClean="0"/>
              <a:t>27/06/2020</a:t>
            </a:fld>
            <a:endParaRPr lang="es-HN"/>
          </a:p>
        </p:txBody>
      </p:sp>
      <p:sp>
        <p:nvSpPr>
          <p:cNvPr id="3" name="Marcador de pie de página 2"/>
          <p:cNvSpPr>
            <a:spLocks noGrp="1"/>
          </p:cNvSpPr>
          <p:nvPr>
            <p:ph type="ftr" sz="quarter" idx="11"/>
          </p:nvPr>
        </p:nvSpPr>
        <p:spPr/>
        <p:txBody>
          <a:bodyPr/>
          <a:lstStyle/>
          <a:p>
            <a:endParaRPr lang="es-HN"/>
          </a:p>
        </p:txBody>
      </p:sp>
      <p:sp>
        <p:nvSpPr>
          <p:cNvPr id="4" name="Marcador de número de diapositiva 3"/>
          <p:cNvSpPr>
            <a:spLocks noGrp="1"/>
          </p:cNvSpPr>
          <p:nvPr>
            <p:ph type="sldNum" sz="quarter" idx="12"/>
          </p:nvPr>
        </p:nvSpPr>
        <p:spPr/>
        <p:txBody>
          <a:bodyPr/>
          <a:lstStyle/>
          <a:p>
            <a:fld id="{1861F225-0D8F-4D81-9496-69039569A2F6}" type="slidenum">
              <a:rPr lang="es-HN" smtClean="0"/>
              <a:t>‹Nº›</a:t>
            </a:fld>
            <a:endParaRPr lang="es-HN"/>
          </a:p>
        </p:txBody>
      </p:sp>
    </p:spTree>
    <p:extLst>
      <p:ext uri="{BB962C8B-B14F-4D97-AF65-F5344CB8AC3E}">
        <p14:creationId xmlns:p14="http://schemas.microsoft.com/office/powerpoint/2010/main" val="404845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CB5BB12-86B9-4CB6-BA0B-C70961313830}" type="datetimeFigureOut">
              <a:rPr lang="es-HN" smtClean="0"/>
              <a:t>27/06/2020</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1861F225-0D8F-4D81-9496-69039569A2F6}" type="slidenum">
              <a:rPr lang="es-HN" smtClean="0"/>
              <a:t>‹Nº›</a:t>
            </a:fld>
            <a:endParaRPr lang="es-HN"/>
          </a:p>
        </p:txBody>
      </p:sp>
    </p:spTree>
    <p:extLst>
      <p:ext uri="{BB962C8B-B14F-4D97-AF65-F5344CB8AC3E}">
        <p14:creationId xmlns:p14="http://schemas.microsoft.com/office/powerpoint/2010/main" val="3909763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CB5BB12-86B9-4CB6-BA0B-C70961313830}" type="datetimeFigureOut">
              <a:rPr lang="es-HN" smtClean="0"/>
              <a:t>27/06/2020</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1861F225-0D8F-4D81-9496-69039569A2F6}" type="slidenum">
              <a:rPr lang="es-HN" smtClean="0"/>
              <a:t>‹Nº›</a:t>
            </a:fld>
            <a:endParaRPr lang="es-HN"/>
          </a:p>
        </p:txBody>
      </p:sp>
    </p:spTree>
    <p:extLst>
      <p:ext uri="{BB962C8B-B14F-4D97-AF65-F5344CB8AC3E}">
        <p14:creationId xmlns:p14="http://schemas.microsoft.com/office/powerpoint/2010/main" val="108464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800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HN"/>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5BB12-86B9-4CB6-BA0B-C70961313830}" type="datetimeFigureOut">
              <a:rPr lang="es-HN" smtClean="0"/>
              <a:t>27/06/2020</a:t>
            </a:fld>
            <a:endParaRPr lang="es-HN"/>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1F225-0D8F-4D81-9496-69039569A2F6}" type="slidenum">
              <a:rPr lang="es-HN" smtClean="0"/>
              <a:t>‹Nº›</a:t>
            </a:fld>
            <a:endParaRPr lang="es-HN"/>
          </a:p>
        </p:txBody>
      </p:sp>
    </p:spTree>
    <p:extLst>
      <p:ext uri="{BB962C8B-B14F-4D97-AF65-F5344CB8AC3E}">
        <p14:creationId xmlns:p14="http://schemas.microsoft.com/office/powerpoint/2010/main" val="2848677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72947" y="1051925"/>
            <a:ext cx="4646105" cy="1654150"/>
          </a:xfrm>
        </p:spPr>
      </p:pic>
      <p:sp>
        <p:nvSpPr>
          <p:cNvPr id="5" name="Rectángulo 4"/>
          <p:cNvSpPr/>
          <p:nvPr/>
        </p:nvSpPr>
        <p:spPr>
          <a:xfrm>
            <a:off x="2495006" y="2969076"/>
            <a:ext cx="7798525" cy="1569660"/>
          </a:xfrm>
          <a:prstGeom prst="rect">
            <a:avLst/>
          </a:prstGeom>
          <a:noFill/>
          <a:ln>
            <a:noFill/>
          </a:ln>
        </p:spPr>
        <p:txBody>
          <a:bodyPr wrap="square">
            <a:spAutoFit/>
          </a:bodyPr>
          <a:lstStyle/>
          <a:p>
            <a:pPr algn="ctr"/>
            <a:r>
              <a:rPr lang="es-HN" sz="3200" dirty="0">
                <a:ln w="0"/>
                <a:solidFill>
                  <a:srgbClr val="009999"/>
                </a:solidFill>
                <a:effectLst>
                  <a:outerShdw blurRad="38100" dist="25400" dir="5400000" algn="ctr" rotWithShape="0">
                    <a:srgbClr val="6E747A">
                      <a:alpha val="43000"/>
                    </a:srgbClr>
                  </a:outerShdw>
                </a:effectLst>
                <a:latin typeface="Arial Rounded MT Bold" panose="020F0704030504030204" pitchFamily="34" charset="0"/>
              </a:rPr>
              <a:t>DIAGNOSTICO DE LAS CONDICIONES DE TRABAJO DE LA DPI</a:t>
            </a:r>
          </a:p>
          <a:p>
            <a:pPr algn="ctr"/>
            <a:r>
              <a:rPr lang="es-HN" sz="3200" dirty="0">
                <a:ln w="0"/>
                <a:solidFill>
                  <a:srgbClr val="009999"/>
                </a:solidFill>
                <a:effectLst>
                  <a:outerShdw blurRad="38100" dist="25400" dir="5400000" algn="ctr" rotWithShape="0">
                    <a:srgbClr val="6E747A">
                      <a:alpha val="43000"/>
                    </a:srgbClr>
                  </a:outerShdw>
                </a:effectLst>
                <a:latin typeface="Arial Rounded MT Bold" panose="020F0704030504030204" pitchFamily="34" charset="0"/>
              </a:rPr>
              <a:t> EN SAN PEDRO SULA.</a:t>
            </a:r>
          </a:p>
        </p:txBody>
      </p:sp>
      <p:sp>
        <p:nvSpPr>
          <p:cNvPr id="6" name="Rectángulo 5"/>
          <p:cNvSpPr/>
          <p:nvPr/>
        </p:nvSpPr>
        <p:spPr>
          <a:xfrm>
            <a:off x="0" y="5675676"/>
            <a:ext cx="6096000" cy="369332"/>
          </a:xfrm>
          <a:prstGeom prst="rect">
            <a:avLst/>
          </a:prstGeom>
          <a:noFill/>
        </p:spPr>
        <p:txBody>
          <a:bodyPr>
            <a:spAutoFit/>
          </a:bodyPr>
          <a:lstStyle/>
          <a:p>
            <a:pPr algn="ctr"/>
            <a:r>
              <a:rPr lang="es-HN" dirty="0">
                <a:solidFill>
                  <a:srgbClr val="009999"/>
                </a:solidFill>
                <a:effectLst>
                  <a:outerShdw blurRad="38100" dist="38100" dir="2700000" algn="tl">
                    <a:srgbClr val="000000">
                      <a:alpha val="43137"/>
                    </a:srgbClr>
                  </a:outerShdw>
                </a:effectLst>
                <a:latin typeface="Arial Rounded MT Bold" panose="020F0704030504030204" pitchFamily="34" charset="0"/>
              </a:rPr>
              <a:t>SAN PEDRO SULA, JUNIO 2020</a:t>
            </a:r>
          </a:p>
        </p:txBody>
      </p:sp>
      <p:sp>
        <p:nvSpPr>
          <p:cNvPr id="12" name="Rectángulo 11"/>
          <p:cNvSpPr/>
          <p:nvPr/>
        </p:nvSpPr>
        <p:spPr>
          <a:xfrm>
            <a:off x="6106844" y="198566"/>
            <a:ext cx="6096000" cy="461665"/>
          </a:xfrm>
          <a:prstGeom prst="rect">
            <a:avLst/>
          </a:prstGeom>
        </p:spPr>
        <p:txBody>
          <a:bodyPr>
            <a:spAutoFit/>
          </a:bodyPr>
          <a:lstStyle/>
          <a:p>
            <a:pPr algn="r"/>
            <a:r>
              <a:rPr lang="es-HN" sz="2400" dirty="0">
                <a:ln w="0"/>
                <a:effectLst>
                  <a:outerShdw blurRad="38100" dist="19050" dir="2700000" algn="tl" rotWithShape="0">
                    <a:schemeClr val="dk1">
                      <a:alpha val="40000"/>
                    </a:schemeClr>
                  </a:outerShdw>
                </a:effectLst>
                <a:latin typeface="Arial Rounded MT Bold" panose="020F0704030504030204" pitchFamily="34" charset="0"/>
              </a:rPr>
              <a:t>www.alianzapazyjusticia.com</a:t>
            </a:r>
          </a:p>
        </p:txBody>
      </p:sp>
      <p:sp>
        <p:nvSpPr>
          <p:cNvPr id="14" name="Rectángulo 13"/>
          <p:cNvSpPr/>
          <p:nvPr/>
        </p:nvSpPr>
        <p:spPr>
          <a:xfrm>
            <a:off x="9366067" y="5771769"/>
            <a:ext cx="2594044" cy="338554"/>
          </a:xfrm>
          <a:prstGeom prst="rect">
            <a:avLst/>
          </a:prstGeom>
        </p:spPr>
        <p:txBody>
          <a:bodyPr wrap="square">
            <a:spAutoFit/>
          </a:bodyPr>
          <a:lstStyle/>
          <a:p>
            <a:pPr algn="r"/>
            <a:r>
              <a:rPr lang="es-HN" sz="1600" dirty="0">
                <a:ln w="0"/>
                <a:effectLst>
                  <a:outerShdw blurRad="38100" dist="19050" dir="2700000" algn="tl" rotWithShape="0">
                    <a:schemeClr val="dk1">
                      <a:alpha val="40000"/>
                    </a:schemeClr>
                  </a:outerShdw>
                </a:effectLst>
                <a:latin typeface="Arial Rounded MT Bold" panose="020F0704030504030204" pitchFamily="34" charset="0"/>
              </a:rPr>
              <a:t>alianzapazyjusticia.com</a:t>
            </a:r>
          </a:p>
        </p:txBody>
      </p:sp>
      <p:sp>
        <p:nvSpPr>
          <p:cNvPr id="16" name="Rectángulo 15"/>
          <p:cNvSpPr/>
          <p:nvPr/>
        </p:nvSpPr>
        <p:spPr>
          <a:xfrm>
            <a:off x="9366067" y="5337029"/>
            <a:ext cx="1434698" cy="338554"/>
          </a:xfrm>
          <a:prstGeom prst="rect">
            <a:avLst/>
          </a:prstGeom>
        </p:spPr>
        <p:txBody>
          <a:bodyPr wrap="square">
            <a:spAutoFit/>
          </a:bodyPr>
          <a:lstStyle/>
          <a:p>
            <a:pPr algn="r"/>
            <a:r>
              <a:rPr lang="es-HN" sz="1600" dirty="0">
                <a:ln w="0"/>
                <a:effectLst>
                  <a:outerShdw blurRad="38100" dist="19050" dir="2700000" algn="tl" rotWithShape="0">
                    <a:schemeClr val="dk1">
                      <a:alpha val="40000"/>
                    </a:schemeClr>
                  </a:outerShdw>
                </a:effectLst>
                <a:latin typeface="Arial Rounded MT Bold" panose="020F0704030504030204" pitchFamily="34" charset="0"/>
              </a:rPr>
              <a:t>@alianzapyj</a:t>
            </a:r>
          </a:p>
        </p:txBody>
      </p:sp>
      <p:pic>
        <p:nvPicPr>
          <p:cNvPr id="17" name="Imagen 16"/>
          <p:cNvPicPr>
            <a:picLocks noChangeAspect="1"/>
          </p:cNvPicPr>
          <p:nvPr/>
        </p:nvPicPr>
        <p:blipFill rotWithShape="1">
          <a:blip r:embed="rId3"/>
          <a:srcRect l="26952" t="2217" r="25733" b="2653"/>
          <a:stretch/>
        </p:blipFill>
        <p:spPr>
          <a:xfrm>
            <a:off x="9142892" y="5799909"/>
            <a:ext cx="288488" cy="275970"/>
          </a:xfrm>
          <a:prstGeom prst="rect">
            <a:avLst/>
          </a:prstGeom>
        </p:spPr>
      </p:pic>
      <p:sp>
        <p:nvSpPr>
          <p:cNvPr id="18" name="AutoShape 2" descr="Icono Twitter, red social Gratis de Flat Gradient Social Ic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4" name="Picture 10" descr="Logotipo, Facebook, Iconos De Equipo imagen png - imagen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047" t="10780" r="12165" b="17575"/>
          <a:stretch/>
        </p:blipFill>
        <p:spPr bwMode="auto">
          <a:xfrm>
            <a:off x="9110787" y="5337714"/>
            <a:ext cx="352697" cy="337869"/>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218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58251" y="1459782"/>
            <a:ext cx="5157787" cy="823912"/>
          </a:xfrm>
        </p:spPr>
        <p:style>
          <a:lnRef idx="2">
            <a:schemeClr val="accent6"/>
          </a:lnRef>
          <a:fillRef idx="1">
            <a:schemeClr val="lt1"/>
          </a:fillRef>
          <a:effectRef idx="0">
            <a:schemeClr val="accent6"/>
          </a:effectRef>
          <a:fontRef idx="minor">
            <a:schemeClr val="dk1"/>
          </a:fontRef>
        </p:style>
        <p:txBody>
          <a:bodyPr/>
          <a:lstStyle/>
          <a:p>
            <a:pPr algn="ctr"/>
            <a:r>
              <a:rPr lang="es-HN" dirty="0"/>
              <a:t>AGENTES DE INVESTIGACIÓN</a:t>
            </a:r>
          </a:p>
        </p:txBody>
      </p:sp>
      <p:sp>
        <p:nvSpPr>
          <p:cNvPr id="5" name="Marcador de texto 4"/>
          <p:cNvSpPr>
            <a:spLocks noGrp="1"/>
          </p:cNvSpPr>
          <p:nvPr>
            <p:ph type="body" sz="quarter" idx="3"/>
          </p:nvPr>
        </p:nvSpPr>
        <p:spPr>
          <a:xfrm>
            <a:off x="6787431" y="1459782"/>
            <a:ext cx="5183188" cy="823912"/>
          </a:xfrm>
        </p:spPr>
        <p:style>
          <a:lnRef idx="2">
            <a:schemeClr val="accent2"/>
          </a:lnRef>
          <a:fillRef idx="1">
            <a:schemeClr val="lt1"/>
          </a:fillRef>
          <a:effectRef idx="0">
            <a:schemeClr val="accent2"/>
          </a:effectRef>
          <a:fontRef idx="minor">
            <a:schemeClr val="dk1"/>
          </a:fontRef>
        </p:style>
        <p:txBody>
          <a:bodyPr/>
          <a:lstStyle/>
          <a:p>
            <a:pPr algn="ctr"/>
            <a:r>
              <a:rPr lang="es-HN" dirty="0"/>
              <a:t>TECNICOS ESCENA DE CRIMEN</a:t>
            </a:r>
          </a:p>
        </p:txBody>
      </p:sp>
      <p:sp>
        <p:nvSpPr>
          <p:cNvPr id="11" name="CuadroTexto 10"/>
          <p:cNvSpPr txBox="1"/>
          <p:nvPr/>
        </p:nvSpPr>
        <p:spPr>
          <a:xfrm>
            <a:off x="2721516" y="148611"/>
            <a:ext cx="9249103" cy="523220"/>
          </a:xfrm>
          <a:prstGeom prst="rect">
            <a:avLst/>
          </a:prstGeom>
          <a:noFill/>
        </p:spPr>
        <p:txBody>
          <a:bodyPr wrap="square" rtlCol="0">
            <a:spAutoFit/>
          </a:bodyPr>
          <a:lstStyle/>
          <a:p>
            <a:pPr algn="r"/>
            <a:r>
              <a:rPr lang="es-HN" sz="2800" b="1" dirty="0">
                <a:solidFill>
                  <a:srgbClr val="00758D"/>
                </a:solidFill>
                <a:latin typeface="Berlin Sans FB Demi" panose="020E0802020502020306" pitchFamily="34" charset="0"/>
              </a:rPr>
              <a:t>Disponibilidad de Vehículos</a:t>
            </a:r>
          </a:p>
        </p:txBody>
      </p:sp>
      <p:pic>
        <p:nvPicPr>
          <p:cNvPr id="8" name="Marcador de contenido 7" descr="C:\Users\ASUS\AppData\Local\Microsoft\Windows\INetCache\Content.MSO\DCBE9E91.tmp"/>
          <p:cNvPicPr>
            <a:picLocks noGrp="1"/>
          </p:cNvPicPr>
          <p:nvPr>
            <p:ph sz="half" idx="2"/>
          </p:nvPr>
        </p:nvPicPr>
        <p:blipFill rotWithShape="1">
          <a:blip r:embed="rId2" cstate="print">
            <a:extLst>
              <a:ext uri="{28A0092B-C50C-407E-A947-70E740481C1C}">
                <a14:useLocalDpi xmlns:a14="http://schemas.microsoft.com/office/drawing/2010/main" val="0"/>
              </a:ext>
            </a:extLst>
          </a:blip>
          <a:srcRect l="18687" t="27892" r="25694" b="8243"/>
          <a:stretch/>
        </p:blipFill>
        <p:spPr bwMode="auto">
          <a:xfrm>
            <a:off x="917144" y="2557363"/>
            <a:ext cx="5040000" cy="324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10" name="Marcador de contenido 9"/>
          <p:cNvPicPr>
            <a:picLocks noGrp="1"/>
          </p:cNvPicPr>
          <p:nvPr>
            <p:ph sz="quarter" idx="4"/>
          </p:nvPr>
        </p:nvPicPr>
        <p:blipFill rotWithShape="1">
          <a:blip r:embed="rId3" cstate="print">
            <a:extLst>
              <a:ext uri="{28A0092B-C50C-407E-A947-70E740481C1C}">
                <a14:useLocalDpi xmlns:a14="http://schemas.microsoft.com/office/drawing/2010/main" val="0"/>
              </a:ext>
            </a:extLst>
          </a:blip>
          <a:srcRect l="17246" t="27913" r="25122" b="7012"/>
          <a:stretch/>
        </p:blipFill>
        <p:spPr bwMode="auto">
          <a:xfrm>
            <a:off x="6859025" y="2454442"/>
            <a:ext cx="5040000" cy="324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45493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9788" y="988144"/>
            <a:ext cx="5157787" cy="823912"/>
          </a:xfrm>
        </p:spPr>
        <p:style>
          <a:lnRef idx="2">
            <a:schemeClr val="accent6"/>
          </a:lnRef>
          <a:fillRef idx="1">
            <a:schemeClr val="lt1"/>
          </a:fillRef>
          <a:effectRef idx="0">
            <a:schemeClr val="accent6"/>
          </a:effectRef>
          <a:fontRef idx="minor">
            <a:schemeClr val="dk1"/>
          </a:fontRef>
        </p:style>
        <p:txBody>
          <a:bodyPr/>
          <a:lstStyle/>
          <a:p>
            <a:pPr algn="ctr"/>
            <a:r>
              <a:rPr lang="es-HN" dirty="0"/>
              <a:t>AGENTES DE INVESTIGACIÓN</a:t>
            </a:r>
          </a:p>
        </p:txBody>
      </p:sp>
      <p:sp>
        <p:nvSpPr>
          <p:cNvPr id="5" name="Marcador de texto 4"/>
          <p:cNvSpPr>
            <a:spLocks noGrp="1"/>
          </p:cNvSpPr>
          <p:nvPr>
            <p:ph type="body" sz="quarter" idx="3"/>
          </p:nvPr>
        </p:nvSpPr>
        <p:spPr>
          <a:xfrm>
            <a:off x="6547587" y="988144"/>
            <a:ext cx="5183188" cy="823912"/>
          </a:xfrm>
        </p:spPr>
        <p:style>
          <a:lnRef idx="2">
            <a:schemeClr val="accent2"/>
          </a:lnRef>
          <a:fillRef idx="1">
            <a:schemeClr val="lt1"/>
          </a:fillRef>
          <a:effectRef idx="0">
            <a:schemeClr val="accent2"/>
          </a:effectRef>
          <a:fontRef idx="minor">
            <a:schemeClr val="dk1"/>
          </a:fontRef>
        </p:style>
        <p:txBody>
          <a:bodyPr/>
          <a:lstStyle/>
          <a:p>
            <a:pPr algn="ctr"/>
            <a:r>
              <a:rPr lang="es-HN" dirty="0"/>
              <a:t>TECNICOS ESCENA DE CRIMEN</a:t>
            </a:r>
          </a:p>
        </p:txBody>
      </p:sp>
      <p:sp>
        <p:nvSpPr>
          <p:cNvPr id="11" name="CuadroTexto 10"/>
          <p:cNvSpPr txBox="1"/>
          <p:nvPr/>
        </p:nvSpPr>
        <p:spPr>
          <a:xfrm>
            <a:off x="2721516" y="148611"/>
            <a:ext cx="9249103" cy="523220"/>
          </a:xfrm>
          <a:prstGeom prst="rect">
            <a:avLst/>
          </a:prstGeom>
          <a:noFill/>
        </p:spPr>
        <p:txBody>
          <a:bodyPr wrap="square" rtlCol="0">
            <a:spAutoFit/>
          </a:bodyPr>
          <a:lstStyle/>
          <a:p>
            <a:pPr algn="r"/>
            <a:r>
              <a:rPr lang="es-HN" sz="2800" b="1" dirty="0">
                <a:solidFill>
                  <a:srgbClr val="00758D"/>
                </a:solidFill>
                <a:latin typeface="Berlin Sans FB Demi" panose="020E0802020502020306" pitchFamily="34" charset="0"/>
              </a:rPr>
              <a:t>Considera que ocupa mas equipo:</a:t>
            </a:r>
          </a:p>
        </p:txBody>
      </p:sp>
      <p:pic>
        <p:nvPicPr>
          <p:cNvPr id="8" name="Marcador de contenido 7"/>
          <p:cNvPicPr>
            <a:picLocks noGrp="1"/>
          </p:cNvPicPr>
          <p:nvPr>
            <p:ph sz="half" idx="2"/>
          </p:nvPr>
        </p:nvPicPr>
        <p:blipFill rotWithShape="1">
          <a:blip r:embed="rId2" cstate="print">
            <a:extLst>
              <a:ext uri="{28A0092B-C50C-407E-A947-70E740481C1C}">
                <a14:useLocalDpi xmlns:a14="http://schemas.microsoft.com/office/drawing/2010/main" val="0"/>
              </a:ext>
            </a:extLst>
          </a:blip>
          <a:srcRect l="18473" t="22473" r="28387" b="7770"/>
          <a:stretch/>
        </p:blipFill>
        <p:spPr bwMode="auto">
          <a:xfrm>
            <a:off x="898681" y="2128369"/>
            <a:ext cx="5040000" cy="324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10" name="Marcador de contenido 9"/>
          <p:cNvPicPr>
            <a:picLocks noGrp="1"/>
          </p:cNvPicPr>
          <p:nvPr>
            <p:ph sz="quarter" idx="4"/>
          </p:nvPr>
        </p:nvPicPr>
        <p:blipFill rotWithShape="1">
          <a:blip r:embed="rId3">
            <a:extLst>
              <a:ext uri="{28A0092B-C50C-407E-A947-70E740481C1C}">
                <a14:useLocalDpi xmlns:a14="http://schemas.microsoft.com/office/drawing/2010/main" val="0"/>
              </a:ext>
            </a:extLst>
          </a:blip>
          <a:srcRect l="16290" t="21486" r="30608" b="8215"/>
          <a:stretch/>
        </p:blipFill>
        <p:spPr bwMode="auto">
          <a:xfrm>
            <a:off x="6619181" y="2128369"/>
            <a:ext cx="5040000" cy="324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051981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67876" y="1408755"/>
            <a:ext cx="5157787" cy="823912"/>
          </a:xfrm>
        </p:spPr>
        <p:style>
          <a:lnRef idx="2">
            <a:schemeClr val="accent6"/>
          </a:lnRef>
          <a:fillRef idx="1">
            <a:schemeClr val="lt1"/>
          </a:fillRef>
          <a:effectRef idx="0">
            <a:schemeClr val="accent6"/>
          </a:effectRef>
          <a:fontRef idx="minor">
            <a:schemeClr val="dk1"/>
          </a:fontRef>
        </p:style>
        <p:txBody>
          <a:bodyPr/>
          <a:lstStyle/>
          <a:p>
            <a:pPr algn="ctr"/>
            <a:r>
              <a:rPr lang="es-HN" dirty="0"/>
              <a:t>AGENTES DE INVESTIGACIÓN</a:t>
            </a:r>
          </a:p>
        </p:txBody>
      </p:sp>
      <p:sp>
        <p:nvSpPr>
          <p:cNvPr id="5" name="Marcador de texto 4"/>
          <p:cNvSpPr>
            <a:spLocks noGrp="1"/>
          </p:cNvSpPr>
          <p:nvPr>
            <p:ph type="body" sz="quarter" idx="3"/>
          </p:nvPr>
        </p:nvSpPr>
        <p:spPr>
          <a:xfrm>
            <a:off x="6787431" y="1408755"/>
            <a:ext cx="5183188" cy="823912"/>
          </a:xfrm>
        </p:spPr>
        <p:style>
          <a:lnRef idx="2">
            <a:schemeClr val="accent2"/>
          </a:lnRef>
          <a:fillRef idx="1">
            <a:schemeClr val="lt1"/>
          </a:fillRef>
          <a:effectRef idx="0">
            <a:schemeClr val="accent2"/>
          </a:effectRef>
          <a:fontRef idx="minor">
            <a:schemeClr val="dk1"/>
          </a:fontRef>
        </p:style>
        <p:txBody>
          <a:bodyPr/>
          <a:lstStyle/>
          <a:p>
            <a:pPr algn="ctr"/>
            <a:r>
              <a:rPr lang="es-HN" dirty="0"/>
              <a:t>TECNICOS ESCENA DE CRIMEN</a:t>
            </a:r>
          </a:p>
        </p:txBody>
      </p:sp>
      <p:sp>
        <p:nvSpPr>
          <p:cNvPr id="11" name="CuadroTexto 10"/>
          <p:cNvSpPr txBox="1"/>
          <p:nvPr/>
        </p:nvSpPr>
        <p:spPr>
          <a:xfrm>
            <a:off x="2721516" y="148611"/>
            <a:ext cx="9249103" cy="523220"/>
          </a:xfrm>
          <a:prstGeom prst="rect">
            <a:avLst/>
          </a:prstGeom>
          <a:noFill/>
        </p:spPr>
        <p:txBody>
          <a:bodyPr wrap="square" rtlCol="0">
            <a:spAutoFit/>
          </a:bodyPr>
          <a:lstStyle/>
          <a:p>
            <a:pPr algn="r"/>
            <a:r>
              <a:rPr lang="es-HN" sz="2800" b="1" dirty="0">
                <a:solidFill>
                  <a:srgbClr val="00758D"/>
                </a:solidFill>
                <a:latin typeface="Berlin Sans FB Demi" panose="020E0802020502020306" pitchFamily="34" charset="0"/>
              </a:rPr>
              <a:t>Casos asignados:</a:t>
            </a:r>
          </a:p>
        </p:txBody>
      </p:sp>
      <p:pic>
        <p:nvPicPr>
          <p:cNvPr id="8" name="Marcador de contenido 7" descr="C:\Users\ASUS\AppData\Local\Microsoft\Windows\INetCache\Content.MSO\DA08AB65.tmp"/>
          <p:cNvPicPr>
            <a:picLocks noGrp="1"/>
          </p:cNvPicPr>
          <p:nvPr>
            <p:ph sz="half" idx="2"/>
          </p:nvPr>
        </p:nvPicPr>
        <p:blipFill rotWithShape="1">
          <a:blip r:embed="rId2" cstate="print">
            <a:extLst>
              <a:ext uri="{28A0092B-C50C-407E-A947-70E740481C1C}">
                <a14:useLocalDpi xmlns:a14="http://schemas.microsoft.com/office/drawing/2010/main" val="0"/>
              </a:ext>
            </a:extLst>
          </a:blip>
          <a:srcRect l="19108" t="17575" r="11958" b="7796"/>
          <a:stretch/>
        </p:blipFill>
        <p:spPr bwMode="auto">
          <a:xfrm>
            <a:off x="926769" y="2393733"/>
            <a:ext cx="5040000" cy="324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12" name="Marcador de contenido 11"/>
          <p:cNvPicPr>
            <a:picLocks noGrp="1"/>
          </p:cNvPicPr>
          <p:nvPr>
            <p:ph sz="quarter" idx="4"/>
          </p:nvPr>
        </p:nvPicPr>
        <p:blipFill rotWithShape="1">
          <a:blip r:embed="rId3" cstate="print">
            <a:extLst>
              <a:ext uri="{28A0092B-C50C-407E-A947-70E740481C1C}">
                <a14:useLocalDpi xmlns:a14="http://schemas.microsoft.com/office/drawing/2010/main" val="0"/>
              </a:ext>
            </a:extLst>
          </a:blip>
          <a:srcRect l="18080" t="23327" r="16039" b="9447"/>
          <a:stretch/>
        </p:blipFill>
        <p:spPr bwMode="auto">
          <a:xfrm>
            <a:off x="6859025" y="2436377"/>
            <a:ext cx="5040000" cy="324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253708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67876" y="1408755"/>
            <a:ext cx="5157787" cy="823912"/>
          </a:xfrm>
        </p:spPr>
        <p:style>
          <a:lnRef idx="2">
            <a:schemeClr val="accent6"/>
          </a:lnRef>
          <a:fillRef idx="1">
            <a:schemeClr val="lt1"/>
          </a:fillRef>
          <a:effectRef idx="0">
            <a:schemeClr val="accent6"/>
          </a:effectRef>
          <a:fontRef idx="minor">
            <a:schemeClr val="dk1"/>
          </a:fontRef>
        </p:style>
        <p:txBody>
          <a:bodyPr/>
          <a:lstStyle/>
          <a:p>
            <a:pPr algn="ctr"/>
            <a:r>
              <a:rPr lang="es-HN" dirty="0"/>
              <a:t>AGENTES DE INVESTIGACIÓN</a:t>
            </a:r>
          </a:p>
        </p:txBody>
      </p:sp>
      <p:sp>
        <p:nvSpPr>
          <p:cNvPr id="5" name="Marcador de texto 4"/>
          <p:cNvSpPr>
            <a:spLocks noGrp="1"/>
          </p:cNvSpPr>
          <p:nvPr>
            <p:ph type="body" sz="quarter" idx="3"/>
          </p:nvPr>
        </p:nvSpPr>
        <p:spPr>
          <a:xfrm>
            <a:off x="6787431" y="1408755"/>
            <a:ext cx="5183188" cy="823912"/>
          </a:xfrm>
        </p:spPr>
        <p:style>
          <a:lnRef idx="2">
            <a:schemeClr val="accent2"/>
          </a:lnRef>
          <a:fillRef idx="1">
            <a:schemeClr val="lt1"/>
          </a:fillRef>
          <a:effectRef idx="0">
            <a:schemeClr val="accent2"/>
          </a:effectRef>
          <a:fontRef idx="minor">
            <a:schemeClr val="dk1"/>
          </a:fontRef>
        </p:style>
        <p:txBody>
          <a:bodyPr/>
          <a:lstStyle/>
          <a:p>
            <a:pPr algn="ctr"/>
            <a:r>
              <a:rPr lang="es-HN" dirty="0"/>
              <a:t>TECNICOS ESCENA DE CRIMEN</a:t>
            </a:r>
          </a:p>
        </p:txBody>
      </p:sp>
      <p:sp>
        <p:nvSpPr>
          <p:cNvPr id="11" name="CuadroTexto 10"/>
          <p:cNvSpPr txBox="1"/>
          <p:nvPr/>
        </p:nvSpPr>
        <p:spPr>
          <a:xfrm>
            <a:off x="2721516" y="148611"/>
            <a:ext cx="9249103" cy="523220"/>
          </a:xfrm>
          <a:prstGeom prst="rect">
            <a:avLst/>
          </a:prstGeom>
          <a:noFill/>
        </p:spPr>
        <p:txBody>
          <a:bodyPr wrap="square" rtlCol="0">
            <a:spAutoFit/>
          </a:bodyPr>
          <a:lstStyle/>
          <a:p>
            <a:pPr algn="r"/>
            <a:r>
              <a:rPr lang="es-HN" sz="2800" b="1" dirty="0">
                <a:solidFill>
                  <a:srgbClr val="00758D"/>
                </a:solidFill>
                <a:latin typeface="Berlin Sans FB Demi" panose="020E0802020502020306" pitchFamily="34" charset="0"/>
              </a:rPr>
              <a:t>Tiempo para procesar un caso:</a:t>
            </a:r>
          </a:p>
        </p:txBody>
      </p:sp>
      <p:pic>
        <p:nvPicPr>
          <p:cNvPr id="13" name="Marcador de contenido 8"/>
          <p:cNvPicPr>
            <a:picLocks noGrp="1"/>
          </p:cNvPicPr>
          <p:nvPr>
            <p:ph sz="quarter" idx="4"/>
          </p:nvPr>
        </p:nvPicPr>
        <p:blipFill rotWithShape="1">
          <a:blip r:embed="rId2" cstate="print">
            <a:extLst>
              <a:ext uri="{28A0092B-C50C-407E-A947-70E740481C1C}">
                <a14:useLocalDpi xmlns:a14="http://schemas.microsoft.com/office/drawing/2010/main" val="0"/>
              </a:ext>
            </a:extLst>
          </a:blip>
          <a:srcRect l="18200" t="22678" r="20095" b="8189"/>
          <a:stretch/>
        </p:blipFill>
        <p:spPr bwMode="auto">
          <a:xfrm>
            <a:off x="6878089" y="2505075"/>
            <a:ext cx="5040000" cy="324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14" name="Marcador de contenido 13" descr="C:\Users\ASUS\AppData\Local\Microsoft\Windows\INetCache\Content.MSO\29C3BB37.tmp"/>
          <p:cNvPicPr>
            <a:picLocks noGrp="1"/>
          </p:cNvPicPr>
          <p:nvPr>
            <p:ph sz="half" idx="2"/>
          </p:nvPr>
        </p:nvPicPr>
        <p:blipFill rotWithShape="1">
          <a:blip r:embed="rId3" cstate="print">
            <a:extLst>
              <a:ext uri="{28A0092B-C50C-407E-A947-70E740481C1C}">
                <a14:useLocalDpi xmlns:a14="http://schemas.microsoft.com/office/drawing/2010/main" val="0"/>
              </a:ext>
            </a:extLst>
          </a:blip>
          <a:srcRect l="16791" t="24255" r="15370" b="9891"/>
          <a:stretch/>
        </p:blipFill>
        <p:spPr bwMode="auto">
          <a:xfrm>
            <a:off x="926769" y="2505075"/>
            <a:ext cx="5040000" cy="324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768443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337983451"/>
              </p:ext>
            </p:extLst>
          </p:nvPr>
        </p:nvGraphicFramePr>
        <p:xfrm>
          <a:off x="378594" y="1046927"/>
          <a:ext cx="11434812" cy="4670834"/>
        </p:xfrm>
        <a:graphic>
          <a:graphicData uri="http://schemas.openxmlformats.org/drawingml/2006/table">
            <a:tbl>
              <a:tblPr firstRow="1" bandRow="1">
                <a:tableStyleId>{5C22544A-7EE6-4342-B048-85BDC9FD1C3A}</a:tableStyleId>
              </a:tblPr>
              <a:tblGrid>
                <a:gridCol w="3811604">
                  <a:extLst>
                    <a:ext uri="{9D8B030D-6E8A-4147-A177-3AD203B41FA5}">
                      <a16:colId xmlns:a16="http://schemas.microsoft.com/office/drawing/2014/main" val="3008082023"/>
                    </a:ext>
                  </a:extLst>
                </a:gridCol>
                <a:gridCol w="3811604">
                  <a:extLst>
                    <a:ext uri="{9D8B030D-6E8A-4147-A177-3AD203B41FA5}">
                      <a16:colId xmlns:a16="http://schemas.microsoft.com/office/drawing/2014/main" val="3885214322"/>
                    </a:ext>
                  </a:extLst>
                </a:gridCol>
                <a:gridCol w="3811604">
                  <a:extLst>
                    <a:ext uri="{9D8B030D-6E8A-4147-A177-3AD203B41FA5}">
                      <a16:colId xmlns:a16="http://schemas.microsoft.com/office/drawing/2014/main" val="1492270337"/>
                    </a:ext>
                  </a:extLst>
                </a:gridCol>
              </a:tblGrid>
              <a:tr h="476052">
                <a:tc>
                  <a:txBody>
                    <a:bodyPr/>
                    <a:lstStyle/>
                    <a:p>
                      <a:r>
                        <a:rPr lang="es-HN" sz="2000" dirty="0"/>
                        <a:t>Interrogante</a:t>
                      </a:r>
                    </a:p>
                  </a:txBody>
                  <a:tcPr/>
                </a:tc>
                <a:tc>
                  <a:txBody>
                    <a:bodyPr/>
                    <a:lstStyle/>
                    <a:p>
                      <a:r>
                        <a:rPr lang="es-HN" sz="2000" dirty="0"/>
                        <a:t>Agente de Investigación</a:t>
                      </a:r>
                    </a:p>
                  </a:txBody>
                  <a:tcPr/>
                </a:tc>
                <a:tc>
                  <a:txBody>
                    <a:bodyPr/>
                    <a:lstStyle/>
                    <a:p>
                      <a:r>
                        <a:rPr lang="es-HN" sz="2000" dirty="0"/>
                        <a:t>Técnico Escena del Crimen</a:t>
                      </a:r>
                    </a:p>
                  </a:txBody>
                  <a:tcPr/>
                </a:tc>
                <a:extLst>
                  <a:ext uri="{0D108BD9-81ED-4DB2-BD59-A6C34878D82A}">
                    <a16:rowId xmlns:a16="http://schemas.microsoft.com/office/drawing/2014/main" val="1670250043"/>
                  </a:ext>
                </a:extLst>
              </a:tr>
              <a:tr h="1006010">
                <a:tc>
                  <a:txBody>
                    <a:bodyPr/>
                    <a:lstStyle/>
                    <a:p>
                      <a:r>
                        <a:rPr lang="es-HN" sz="2000" dirty="0"/>
                        <a:t>Necesitan</a:t>
                      </a:r>
                      <a:r>
                        <a:rPr lang="es-HN" sz="2000" baseline="0" dirty="0"/>
                        <a:t> mas personal para cumplir con sus funciones tomando en cuenta la cobertura</a:t>
                      </a:r>
                      <a:endParaRPr lang="es-HN" sz="2000" dirty="0"/>
                    </a:p>
                  </a:txBody>
                  <a:tcPr/>
                </a:tc>
                <a:tc>
                  <a:txBody>
                    <a:bodyPr/>
                    <a:lstStyle/>
                    <a:p>
                      <a:r>
                        <a:rPr lang="es-HN" sz="2000" dirty="0"/>
                        <a:t>100%</a:t>
                      </a:r>
                    </a:p>
                  </a:txBody>
                  <a:tcPr/>
                </a:tc>
                <a:tc>
                  <a:txBody>
                    <a:bodyPr/>
                    <a:lstStyle/>
                    <a:p>
                      <a:r>
                        <a:rPr lang="es-HN" sz="2000" dirty="0"/>
                        <a:t>100%</a:t>
                      </a:r>
                    </a:p>
                  </a:txBody>
                  <a:tcPr/>
                </a:tc>
                <a:extLst>
                  <a:ext uri="{0D108BD9-81ED-4DB2-BD59-A6C34878D82A}">
                    <a16:rowId xmlns:a16="http://schemas.microsoft.com/office/drawing/2014/main" val="3976488831"/>
                  </a:ext>
                </a:extLst>
              </a:tr>
              <a:tr h="1006010">
                <a:tc>
                  <a:txBody>
                    <a:bodyPr/>
                    <a:lstStyle/>
                    <a:p>
                      <a:r>
                        <a:rPr lang="es-HN" sz="2000" dirty="0"/>
                        <a:t>Nivel educativo</a:t>
                      </a:r>
                    </a:p>
                  </a:txBody>
                  <a:tcPr/>
                </a:tc>
                <a:tc>
                  <a:txBody>
                    <a:bodyPr/>
                    <a:lstStyle/>
                    <a:p>
                      <a:r>
                        <a:rPr lang="es-HN" sz="2000" dirty="0"/>
                        <a:t>Secundaria Completa</a:t>
                      </a:r>
                    </a:p>
                    <a:p>
                      <a:r>
                        <a:rPr lang="es-HN" sz="2000" dirty="0"/>
                        <a:t>100%</a:t>
                      </a:r>
                    </a:p>
                    <a:p>
                      <a:r>
                        <a:rPr lang="es-HN" sz="2000" dirty="0"/>
                        <a:t>Cursando</a:t>
                      </a:r>
                      <a:r>
                        <a:rPr lang="es-HN" sz="2000" baseline="0" dirty="0"/>
                        <a:t> nivel superior </a:t>
                      </a:r>
                    </a:p>
                    <a:p>
                      <a:r>
                        <a:rPr lang="es-HN" sz="2000" baseline="0" dirty="0"/>
                        <a:t>30%</a:t>
                      </a:r>
                      <a:endParaRPr lang="es-HN" sz="2000" dirty="0"/>
                    </a:p>
                  </a:txBody>
                  <a:tcPr/>
                </a:tc>
                <a:tc>
                  <a:txBody>
                    <a:bodyPr/>
                    <a:lstStyle/>
                    <a:p>
                      <a:r>
                        <a:rPr lang="es-HN" sz="2000" dirty="0"/>
                        <a:t>Secundaria Completa</a:t>
                      </a:r>
                    </a:p>
                  </a:txBody>
                  <a:tcPr/>
                </a:tc>
                <a:extLst>
                  <a:ext uri="{0D108BD9-81ED-4DB2-BD59-A6C34878D82A}">
                    <a16:rowId xmlns:a16="http://schemas.microsoft.com/office/drawing/2014/main" val="1688967776"/>
                  </a:ext>
                </a:extLst>
              </a:tr>
              <a:tr h="476052">
                <a:tc>
                  <a:txBody>
                    <a:bodyPr/>
                    <a:lstStyle/>
                    <a:p>
                      <a:r>
                        <a:rPr lang="es-HN" sz="2000" dirty="0"/>
                        <a:t>Entrenamiento policial</a:t>
                      </a:r>
                    </a:p>
                  </a:txBody>
                  <a:tcPr/>
                </a:tc>
                <a:tc>
                  <a:txBody>
                    <a:bodyPr/>
                    <a:lstStyle/>
                    <a:p>
                      <a:r>
                        <a:rPr lang="es-HN" sz="2000" dirty="0"/>
                        <a:t>6 a 12 meses</a:t>
                      </a:r>
                    </a:p>
                  </a:txBody>
                  <a:tcPr/>
                </a:tc>
                <a:tc>
                  <a:txBody>
                    <a:bodyPr/>
                    <a:lstStyle/>
                    <a:p>
                      <a:r>
                        <a:rPr lang="es-HN" sz="2000" dirty="0"/>
                        <a:t>6 a 12 meses</a:t>
                      </a:r>
                    </a:p>
                  </a:txBody>
                  <a:tcPr/>
                </a:tc>
                <a:extLst>
                  <a:ext uri="{0D108BD9-81ED-4DB2-BD59-A6C34878D82A}">
                    <a16:rowId xmlns:a16="http://schemas.microsoft.com/office/drawing/2014/main" val="697859178"/>
                  </a:ext>
                </a:extLst>
              </a:tr>
              <a:tr h="541698">
                <a:tc>
                  <a:txBody>
                    <a:bodyPr/>
                    <a:lstStyle/>
                    <a:p>
                      <a:r>
                        <a:rPr lang="es-HN" sz="2000" dirty="0"/>
                        <a:t>Capacitación en los últimos 12 meses</a:t>
                      </a:r>
                    </a:p>
                  </a:txBody>
                  <a:tcPr/>
                </a:tc>
                <a:tc>
                  <a:txBody>
                    <a:bodyPr/>
                    <a:lstStyle/>
                    <a:p>
                      <a:r>
                        <a:rPr lang="es-HN" sz="2000" dirty="0"/>
                        <a:t>60 % </a:t>
                      </a:r>
                    </a:p>
                  </a:txBody>
                  <a:tcPr/>
                </a:tc>
                <a:tc>
                  <a:txBody>
                    <a:bodyPr/>
                    <a:lstStyle/>
                    <a:p>
                      <a:r>
                        <a:rPr lang="es-HN" sz="2000" dirty="0"/>
                        <a:t>80%</a:t>
                      </a:r>
                    </a:p>
                  </a:txBody>
                  <a:tcPr/>
                </a:tc>
                <a:extLst>
                  <a:ext uri="{0D108BD9-81ED-4DB2-BD59-A6C34878D82A}">
                    <a16:rowId xmlns:a16="http://schemas.microsoft.com/office/drawing/2014/main" val="2378199275"/>
                  </a:ext>
                </a:extLst>
              </a:tr>
              <a:tr h="541698">
                <a:tc>
                  <a:txBody>
                    <a:bodyPr/>
                    <a:lstStyle/>
                    <a:p>
                      <a:r>
                        <a:rPr lang="es-HN" sz="2000" dirty="0"/>
                        <a:t>Antigüedad</a:t>
                      </a:r>
                    </a:p>
                  </a:txBody>
                  <a:tcPr/>
                </a:tc>
                <a:tc>
                  <a:txBody>
                    <a:bodyPr/>
                    <a:lstStyle/>
                    <a:p>
                      <a:r>
                        <a:rPr lang="es-HN" sz="2000" dirty="0"/>
                        <a:t>1 a 5 años 80%</a:t>
                      </a:r>
                    </a:p>
                    <a:p>
                      <a:r>
                        <a:rPr lang="es-HN" sz="2000" dirty="0"/>
                        <a:t>5 a 10 años 20%</a:t>
                      </a:r>
                    </a:p>
                  </a:txBody>
                  <a:tcPr/>
                </a:tc>
                <a:tc>
                  <a:txBody>
                    <a:bodyPr/>
                    <a:lstStyle/>
                    <a:p>
                      <a:r>
                        <a:rPr lang="es-HN" sz="2000" dirty="0"/>
                        <a:t>1 a 5 años 80%</a:t>
                      </a:r>
                    </a:p>
                    <a:p>
                      <a:r>
                        <a:rPr lang="es-HN" sz="2000" dirty="0"/>
                        <a:t>5 a 10 años 20%</a:t>
                      </a:r>
                    </a:p>
                  </a:txBody>
                  <a:tcPr/>
                </a:tc>
                <a:extLst>
                  <a:ext uri="{0D108BD9-81ED-4DB2-BD59-A6C34878D82A}">
                    <a16:rowId xmlns:a16="http://schemas.microsoft.com/office/drawing/2014/main" val="1583989225"/>
                  </a:ext>
                </a:extLst>
              </a:tr>
            </a:tbl>
          </a:graphicData>
        </a:graphic>
      </p:graphicFrame>
    </p:spTree>
    <p:extLst>
      <p:ext uri="{BB962C8B-B14F-4D97-AF65-F5344CB8AC3E}">
        <p14:creationId xmlns:p14="http://schemas.microsoft.com/office/powerpoint/2010/main" val="4055327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21516" y="148611"/>
            <a:ext cx="9249103" cy="523220"/>
          </a:xfrm>
          <a:prstGeom prst="rect">
            <a:avLst/>
          </a:prstGeom>
          <a:noFill/>
        </p:spPr>
        <p:txBody>
          <a:bodyPr wrap="square" rtlCol="0">
            <a:spAutoFit/>
          </a:bodyPr>
          <a:lstStyle/>
          <a:p>
            <a:pPr algn="r"/>
            <a:r>
              <a:rPr lang="es-HN" sz="2800" b="1" dirty="0">
                <a:solidFill>
                  <a:srgbClr val="00758D"/>
                </a:solidFill>
                <a:latin typeface="Berlin Sans FB Demi" panose="020E0802020502020306" pitchFamily="34" charset="0"/>
              </a:rPr>
              <a:t>Principales Hallazgos</a:t>
            </a:r>
          </a:p>
        </p:txBody>
      </p:sp>
      <p:sp>
        <p:nvSpPr>
          <p:cNvPr id="3" name="Rectángulo 2"/>
          <p:cNvSpPr/>
          <p:nvPr/>
        </p:nvSpPr>
        <p:spPr>
          <a:xfrm>
            <a:off x="713071" y="836239"/>
            <a:ext cx="10765858" cy="4616648"/>
          </a:xfrm>
          <a:prstGeom prst="rect">
            <a:avLst/>
          </a:prstGeom>
        </p:spPr>
        <p:txBody>
          <a:bodyPr wrap="square">
            <a:spAutoFit/>
          </a:bodyPr>
          <a:lstStyle/>
          <a:p>
            <a:pPr marL="866140" indent="-457200">
              <a:lnSpc>
                <a:spcPct val="150000"/>
              </a:lnSpc>
              <a:spcAft>
                <a:spcPts val="0"/>
              </a:spcAft>
              <a:buAutoNum type="arabicPeriod"/>
            </a:pPr>
            <a:r>
              <a:rPr lang="es-HN" sz="2400" b="1" dirty="0">
                <a:latin typeface="Times New Roman" panose="02020603050405020304" pitchFamily="18" charset="0"/>
                <a:ea typeface="Calibri" panose="020F0502020204030204" pitchFamily="34" charset="0"/>
                <a:cs typeface="Times New Roman" panose="02020603050405020304" pitchFamily="18" charset="0"/>
              </a:rPr>
              <a:t>RECURSO HUMANO</a:t>
            </a:r>
          </a:p>
          <a:p>
            <a:pPr marL="408940">
              <a:lnSpc>
                <a:spcPct val="150000"/>
              </a:lnSpc>
              <a:spcAft>
                <a:spcPts val="0"/>
              </a:spcAft>
            </a:pPr>
            <a:r>
              <a:rPr lang="es-HN" sz="2800" dirty="0">
                <a:latin typeface="Times New Roman" panose="02020603050405020304" pitchFamily="18" charset="0"/>
                <a:ea typeface="Calibri" panose="020F0502020204030204" pitchFamily="34" charset="0"/>
                <a:cs typeface="Times New Roman" panose="02020603050405020304" pitchFamily="18" charset="0"/>
              </a:rPr>
              <a:t> </a:t>
            </a:r>
            <a:endParaRPr lang="es-HN" sz="28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spcAft>
                <a:spcPts val="0"/>
              </a:spcAft>
              <a:buFont typeface="+mj-lt"/>
              <a:buAutoNum type="alphaLcParenR"/>
              <a:tabLst>
                <a:tab pos="3276600" algn="l"/>
              </a:tabLst>
            </a:pPr>
            <a:r>
              <a:rPr lang="es-HN" sz="2400" dirty="0">
                <a:latin typeface="Times New Roman" panose="02020603050405020304" pitchFamily="18" charset="0"/>
                <a:ea typeface="Calibri" panose="020F0502020204030204" pitchFamily="34" charset="0"/>
                <a:cs typeface="Times New Roman" panose="02020603050405020304" pitchFamily="18" charset="0"/>
              </a:rPr>
              <a:t>Edad promedio de 27 años, con un nivel académico de Secundaria Completa el 70  %,  y un 30 % estudiando en Nivel Superior, todos egresados del Instituto Técnico Policial (ITP);</a:t>
            </a:r>
          </a:p>
          <a:p>
            <a:pPr marL="457200" lvl="0" indent="-457200" algn="just">
              <a:spcAft>
                <a:spcPts val="0"/>
              </a:spcAft>
              <a:buFont typeface="+mj-lt"/>
              <a:buAutoNum type="alphaLcParenR"/>
              <a:tabLst>
                <a:tab pos="3276600" algn="l"/>
              </a:tabLst>
            </a:pPr>
            <a:endParaRPr lang="es-HN" sz="24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spcAft>
                <a:spcPts val="0"/>
              </a:spcAft>
              <a:buFont typeface="+mj-lt"/>
              <a:buAutoNum type="alphaLcParenR"/>
              <a:tabLst>
                <a:tab pos="3276600" algn="l"/>
              </a:tabLst>
            </a:pPr>
            <a:r>
              <a:rPr lang="es-HN" sz="2400" dirty="0">
                <a:latin typeface="Times New Roman" panose="02020603050405020304" pitchFamily="18" charset="0"/>
                <a:ea typeface="Calibri" panose="020F0502020204030204" pitchFamily="34" charset="0"/>
                <a:cs typeface="Times New Roman" panose="02020603050405020304" pitchFamily="18" charset="0"/>
              </a:rPr>
              <a:t>El proceso de capacitación no es constante, según manifestaron las y los entrevistados en los últimos 12 meses han recibido entre 1-3 capacitaciones; y,</a:t>
            </a:r>
          </a:p>
          <a:p>
            <a:pPr marL="457200" lvl="0" indent="-457200" algn="just">
              <a:spcAft>
                <a:spcPts val="0"/>
              </a:spcAft>
              <a:buFont typeface="+mj-lt"/>
              <a:buAutoNum type="alphaLcParenR"/>
              <a:tabLst>
                <a:tab pos="3276600" algn="l"/>
              </a:tabLst>
            </a:pPr>
            <a:endParaRPr lang="es-HN" sz="24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spcAft>
                <a:spcPts val="0"/>
              </a:spcAft>
              <a:buFont typeface="+mj-lt"/>
              <a:buAutoNum type="alphaLcParenR"/>
              <a:tabLst>
                <a:tab pos="3276600" algn="l"/>
              </a:tabLst>
            </a:pPr>
            <a:r>
              <a:rPr lang="es-HN" sz="2400" dirty="0">
                <a:latin typeface="Times New Roman" panose="02020603050405020304" pitchFamily="18" charset="0"/>
                <a:ea typeface="Calibri" panose="020F0502020204030204" pitchFamily="34" charset="0"/>
                <a:cs typeface="Times New Roman" panose="02020603050405020304" pitchFamily="18" charset="0"/>
              </a:rPr>
              <a:t>Es evidente la necesidad de aumento de personal por la dimensión del área geográfica y el alto índice de criminalidad en homicidios, particularmente.</a:t>
            </a:r>
          </a:p>
        </p:txBody>
      </p:sp>
    </p:spTree>
    <p:extLst>
      <p:ext uri="{BB962C8B-B14F-4D97-AF65-F5344CB8AC3E}">
        <p14:creationId xmlns:p14="http://schemas.microsoft.com/office/powerpoint/2010/main" val="1276846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21516" y="148611"/>
            <a:ext cx="9249103" cy="523220"/>
          </a:xfrm>
          <a:prstGeom prst="rect">
            <a:avLst/>
          </a:prstGeom>
          <a:noFill/>
        </p:spPr>
        <p:txBody>
          <a:bodyPr wrap="square" rtlCol="0">
            <a:spAutoFit/>
          </a:bodyPr>
          <a:lstStyle/>
          <a:p>
            <a:pPr algn="r"/>
            <a:r>
              <a:rPr lang="es-HN" sz="2800" b="1" dirty="0">
                <a:solidFill>
                  <a:srgbClr val="00758D"/>
                </a:solidFill>
                <a:latin typeface="Berlin Sans FB Demi" panose="020E0802020502020306" pitchFamily="34" charset="0"/>
              </a:rPr>
              <a:t>Principales Hallazgos</a:t>
            </a:r>
          </a:p>
        </p:txBody>
      </p:sp>
      <p:sp>
        <p:nvSpPr>
          <p:cNvPr id="3" name="Rectángulo 2"/>
          <p:cNvSpPr/>
          <p:nvPr/>
        </p:nvSpPr>
        <p:spPr>
          <a:xfrm>
            <a:off x="713071" y="836239"/>
            <a:ext cx="10765858" cy="4893647"/>
          </a:xfrm>
          <a:prstGeom prst="rect">
            <a:avLst/>
          </a:prstGeom>
        </p:spPr>
        <p:txBody>
          <a:bodyPr wrap="square">
            <a:spAutoFit/>
          </a:bodyPr>
          <a:lstStyle/>
          <a:p>
            <a:pPr marL="269875" lvl="0" indent="-244475" defTabSz="179388">
              <a:lnSpc>
                <a:spcPct val="150000"/>
              </a:lnSpc>
              <a:spcAft>
                <a:spcPts val="0"/>
              </a:spcAft>
              <a:buFont typeface="+mj-lt"/>
              <a:buAutoNum type="arabicPeriod" startAt="2"/>
            </a:pPr>
            <a:r>
              <a:rPr lang="es-HN" sz="2400" b="1" dirty="0">
                <a:latin typeface="Times New Roman" panose="02020603050405020304" pitchFamily="18" charset="0"/>
                <a:ea typeface="Calibri" panose="020F0502020204030204" pitchFamily="34" charset="0"/>
                <a:cs typeface="Times New Roman" panose="02020603050405020304" pitchFamily="18" charset="0"/>
              </a:rPr>
              <a:t>	EQUIPO INFORMÁTICO</a:t>
            </a:r>
          </a:p>
          <a:p>
            <a:pPr marL="25400" lvl="0" defTabSz="179388">
              <a:lnSpc>
                <a:spcPct val="150000"/>
              </a:lnSpc>
              <a:spcAft>
                <a:spcPts val="0"/>
              </a:spcAft>
            </a:pPr>
            <a:endParaRPr lang="es-HN" sz="2400" b="1" dirty="0">
              <a:latin typeface="Times New Roman" panose="02020603050405020304" pitchFamily="18" charset="0"/>
              <a:ea typeface="Calibri" panose="020F0502020204030204" pitchFamily="34" charset="0"/>
              <a:cs typeface="Times New Roman" panose="02020603050405020304" pitchFamily="18" charset="0"/>
            </a:endParaRPr>
          </a:p>
          <a:p>
            <a:pPr marL="514350" lvl="0" indent="-514350" algn="just">
              <a:spcAft>
                <a:spcPts val="0"/>
              </a:spcAft>
              <a:buFont typeface="+mj-lt"/>
              <a:buAutoNum type="alphaLcParenR"/>
            </a:pPr>
            <a:r>
              <a:rPr lang="es-HN" sz="2000" dirty="0">
                <a:latin typeface="Times New Roman" panose="02020603050405020304" pitchFamily="18" charset="0"/>
                <a:ea typeface="Calibri" panose="020F0502020204030204" pitchFamily="34" charset="0"/>
                <a:cs typeface="Times New Roman" panose="02020603050405020304" pitchFamily="18" charset="0"/>
              </a:rPr>
              <a:t>Si bien es cierto que existe un numero aceptable de equipo de computación para uso de los agentes y técnicos, el 50% de los agentes de investigación manifiesta que, este se encuentra en  </a:t>
            </a:r>
            <a:r>
              <a:rPr lang="es-HN" sz="2000" i="1" dirty="0">
                <a:latin typeface="Times New Roman" panose="02020603050405020304" pitchFamily="18" charset="0"/>
                <a:ea typeface="Calibri" panose="020F0502020204030204" pitchFamily="34" charset="0"/>
                <a:cs typeface="Times New Roman" panose="02020603050405020304" pitchFamily="18" charset="0"/>
              </a:rPr>
              <a:t>condiciones regulares</a:t>
            </a:r>
            <a:r>
              <a:rPr lang="es-HN" sz="2000" dirty="0">
                <a:latin typeface="Times New Roman" panose="02020603050405020304" pitchFamily="18" charset="0"/>
                <a:ea typeface="Calibri" panose="020F0502020204030204" pitchFamily="34" charset="0"/>
                <a:cs typeface="Times New Roman" panose="02020603050405020304" pitchFamily="18" charset="0"/>
              </a:rPr>
              <a:t> y 10% en </a:t>
            </a:r>
            <a:r>
              <a:rPr lang="es-HN" sz="2000" i="1" dirty="0">
                <a:latin typeface="Times New Roman" panose="02020603050405020304" pitchFamily="18" charset="0"/>
                <a:ea typeface="Calibri" panose="020F0502020204030204" pitchFamily="34" charset="0"/>
                <a:cs typeface="Times New Roman" panose="02020603050405020304" pitchFamily="18" charset="0"/>
              </a:rPr>
              <a:t>malas condiciones</a:t>
            </a:r>
            <a:r>
              <a:rPr lang="es-HN" sz="2000" dirty="0">
                <a:latin typeface="Times New Roman" panose="02020603050405020304" pitchFamily="18" charset="0"/>
                <a:ea typeface="Calibri" panose="020F0502020204030204" pitchFamily="34" charset="0"/>
                <a:cs typeface="Times New Roman" panose="02020603050405020304" pitchFamily="18" charset="0"/>
              </a:rPr>
              <a:t>, y solo el 40% creen que el equipo esta en </a:t>
            </a:r>
            <a:r>
              <a:rPr lang="es-HN" sz="2000" i="1" dirty="0">
                <a:latin typeface="Times New Roman" panose="02020603050405020304" pitchFamily="18" charset="0"/>
                <a:ea typeface="Calibri" panose="020F0502020204030204" pitchFamily="34" charset="0"/>
                <a:cs typeface="Times New Roman" panose="02020603050405020304" pitchFamily="18" charset="0"/>
              </a:rPr>
              <a:t>buenas condiciones</a:t>
            </a:r>
            <a:r>
              <a:rPr lang="es-HN" sz="2000" dirty="0">
                <a:latin typeface="Times New Roman" panose="02020603050405020304" pitchFamily="18" charset="0"/>
                <a:ea typeface="Calibri" panose="020F0502020204030204" pitchFamily="34" charset="0"/>
                <a:cs typeface="Times New Roman" panose="02020603050405020304" pitchFamily="18" charset="0"/>
              </a:rPr>
              <a:t>. Al consultar los principales motivos por los que creen que el equipo no esta en optimas condiciones, nos expresaron que estos equipos contraen virus y en ocasiones su sistema operativo no trabaja correctamente;</a:t>
            </a:r>
          </a:p>
          <a:p>
            <a:pPr marL="457200" lvl="0" indent="-457200" algn="just">
              <a:spcAft>
                <a:spcPts val="0"/>
              </a:spcAft>
              <a:buFont typeface="+mj-lt"/>
              <a:buAutoNum type="alphaLcParenR"/>
            </a:pPr>
            <a:endParaRPr lang="es-HN" sz="2000" dirty="0">
              <a:latin typeface="Times New Roman" panose="02020603050405020304" pitchFamily="18" charset="0"/>
              <a:ea typeface="Calibri" panose="020F0502020204030204" pitchFamily="34" charset="0"/>
              <a:cs typeface="Times New Roman" panose="02020603050405020304" pitchFamily="18" charset="0"/>
            </a:endParaRPr>
          </a:p>
          <a:p>
            <a:pPr marL="514350" lvl="0" indent="-514350" algn="just">
              <a:spcAft>
                <a:spcPts val="0"/>
              </a:spcAft>
              <a:buFont typeface="+mj-lt"/>
              <a:buAutoNum type="alphaLcParenR"/>
            </a:pPr>
            <a:r>
              <a:rPr lang="es-HN" sz="2000" dirty="0">
                <a:latin typeface="Times New Roman" panose="02020603050405020304" pitchFamily="18" charset="0"/>
                <a:ea typeface="Calibri" panose="020F0502020204030204" pitchFamily="34" charset="0"/>
                <a:cs typeface="Times New Roman" panose="02020603050405020304" pitchFamily="18" charset="0"/>
              </a:rPr>
              <a:t>Según respuestas de los agentes, solo hay </a:t>
            </a:r>
            <a:r>
              <a:rPr lang="es-HN" sz="2000" u="sng" dirty="0">
                <a:latin typeface="Times New Roman" panose="02020603050405020304" pitchFamily="18" charset="0"/>
                <a:ea typeface="Calibri" panose="020F0502020204030204" pitchFamily="34" charset="0"/>
                <a:cs typeface="Times New Roman" panose="02020603050405020304" pitchFamily="18" charset="0"/>
              </a:rPr>
              <a:t>8 computadoras</a:t>
            </a:r>
            <a:r>
              <a:rPr lang="es-HN" sz="2000" dirty="0">
                <a:latin typeface="Times New Roman" panose="02020603050405020304" pitchFamily="18" charset="0"/>
                <a:ea typeface="Calibri" panose="020F0502020204030204" pitchFamily="34" charset="0"/>
                <a:cs typeface="Times New Roman" panose="02020603050405020304" pitchFamily="18" charset="0"/>
              </a:rPr>
              <a:t> de uso común para </a:t>
            </a:r>
            <a:r>
              <a:rPr lang="es-HN" sz="2000" u="sng" dirty="0">
                <a:latin typeface="Times New Roman" panose="02020603050405020304" pitchFamily="18" charset="0"/>
                <a:ea typeface="Calibri" panose="020F0502020204030204" pitchFamily="34" charset="0"/>
                <a:cs typeface="Times New Roman" panose="02020603050405020304" pitchFamily="18" charset="0"/>
              </a:rPr>
              <a:t>46 agentes</a:t>
            </a:r>
            <a:r>
              <a:rPr lang="es-HN" sz="2000" dirty="0">
                <a:latin typeface="Times New Roman" panose="02020603050405020304" pitchFamily="18" charset="0"/>
                <a:ea typeface="Calibri" panose="020F0502020204030204" pitchFamily="34" charset="0"/>
                <a:cs typeface="Times New Roman" panose="02020603050405020304" pitchFamily="18" charset="0"/>
              </a:rPr>
              <a:t>, a quienes se les asigna un usuario y clave para poder trabajar; y, </a:t>
            </a:r>
          </a:p>
          <a:p>
            <a:pPr lvl="0" algn="just">
              <a:spcAft>
                <a:spcPts val="0"/>
              </a:spcAft>
            </a:pPr>
            <a:endParaRPr lang="es-HN" sz="2000" dirty="0">
              <a:latin typeface="Times New Roman" panose="02020603050405020304" pitchFamily="18" charset="0"/>
              <a:ea typeface="Calibri" panose="020F0502020204030204" pitchFamily="34" charset="0"/>
              <a:cs typeface="Times New Roman" panose="02020603050405020304" pitchFamily="18" charset="0"/>
            </a:endParaRPr>
          </a:p>
          <a:p>
            <a:pPr marL="514350" lvl="0" indent="-514350" algn="just">
              <a:spcAft>
                <a:spcPts val="0"/>
              </a:spcAft>
              <a:buFont typeface="+mj-lt"/>
              <a:buAutoNum type="alphaLcParenR"/>
            </a:pPr>
            <a:r>
              <a:rPr lang="es-HN" sz="2000" dirty="0">
                <a:latin typeface="Times New Roman" panose="02020603050405020304" pitchFamily="18" charset="0"/>
                <a:ea typeface="Calibri" panose="020F0502020204030204" pitchFamily="34" charset="0"/>
                <a:cs typeface="Times New Roman" panose="02020603050405020304" pitchFamily="18" charset="0"/>
              </a:rPr>
              <a:t>En toda la unidad, solo cuentan con una </a:t>
            </a:r>
            <a:r>
              <a:rPr lang="es-HN" sz="2000" u="sng" dirty="0">
                <a:latin typeface="Times New Roman" panose="02020603050405020304" pitchFamily="18" charset="0"/>
                <a:ea typeface="Calibri" panose="020F0502020204030204" pitchFamily="34" charset="0"/>
                <a:cs typeface="Times New Roman" panose="02020603050405020304" pitchFamily="18" charset="0"/>
              </a:rPr>
              <a:t>impresora central</a:t>
            </a:r>
            <a:r>
              <a:rPr lang="es-HN" sz="2000" dirty="0">
                <a:latin typeface="Times New Roman" panose="02020603050405020304" pitchFamily="18" charset="0"/>
                <a:ea typeface="Calibri" panose="020F0502020204030204" pitchFamily="34" charset="0"/>
                <a:cs typeface="Times New Roman" panose="02020603050405020304" pitchFamily="18" charset="0"/>
              </a:rPr>
              <a:t> para todas las computadoras (8), y esta requiere mantenimiento ya que, dificulta el proceso de impresión por la saturación o exceso. </a:t>
            </a:r>
          </a:p>
        </p:txBody>
      </p:sp>
    </p:spTree>
    <p:extLst>
      <p:ext uri="{BB962C8B-B14F-4D97-AF65-F5344CB8AC3E}">
        <p14:creationId xmlns:p14="http://schemas.microsoft.com/office/powerpoint/2010/main" val="3614255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21516" y="148611"/>
            <a:ext cx="9249103" cy="523220"/>
          </a:xfrm>
          <a:prstGeom prst="rect">
            <a:avLst/>
          </a:prstGeom>
          <a:noFill/>
        </p:spPr>
        <p:txBody>
          <a:bodyPr wrap="square" rtlCol="0">
            <a:spAutoFit/>
          </a:bodyPr>
          <a:lstStyle/>
          <a:p>
            <a:pPr algn="r"/>
            <a:r>
              <a:rPr lang="es-HN" sz="2800" b="1" dirty="0">
                <a:solidFill>
                  <a:srgbClr val="00758D"/>
                </a:solidFill>
                <a:latin typeface="Berlin Sans FB Demi" panose="020E0802020502020306" pitchFamily="34" charset="0"/>
              </a:rPr>
              <a:t>Principales Hallazgos</a:t>
            </a:r>
          </a:p>
        </p:txBody>
      </p:sp>
      <p:sp>
        <p:nvSpPr>
          <p:cNvPr id="3" name="Rectángulo 2"/>
          <p:cNvSpPr/>
          <p:nvPr/>
        </p:nvSpPr>
        <p:spPr>
          <a:xfrm>
            <a:off x="713071" y="836239"/>
            <a:ext cx="10765858" cy="4524315"/>
          </a:xfrm>
          <a:prstGeom prst="rect">
            <a:avLst/>
          </a:prstGeom>
        </p:spPr>
        <p:txBody>
          <a:bodyPr wrap="square">
            <a:spAutoFit/>
          </a:bodyPr>
          <a:lstStyle/>
          <a:p>
            <a:pPr marL="514350" lvl="0" indent="-514350">
              <a:lnSpc>
                <a:spcPct val="150000"/>
              </a:lnSpc>
              <a:spcAft>
                <a:spcPts val="0"/>
              </a:spcAft>
              <a:buFont typeface="+mj-lt"/>
              <a:buAutoNum type="arabicPeriod" startAt="3"/>
            </a:pPr>
            <a:r>
              <a:rPr lang="es-HN" sz="2400" b="1" dirty="0">
                <a:latin typeface="Times New Roman" panose="02020603050405020304" pitchFamily="18" charset="0"/>
                <a:ea typeface="Calibri" panose="020F0502020204030204" pitchFamily="34" charset="0"/>
                <a:cs typeface="Times New Roman" panose="02020603050405020304" pitchFamily="18" charset="0"/>
              </a:rPr>
              <a:t>VEHÍCULOS</a:t>
            </a:r>
            <a:endParaRPr lang="es-HN" sz="2000" b="1"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50000"/>
              </a:lnSpc>
              <a:spcAft>
                <a:spcPts val="0"/>
              </a:spcAft>
            </a:pPr>
            <a:endParaRPr lang="es-HN" sz="2400" b="1" dirty="0">
              <a:latin typeface="Times New Roman" panose="02020603050405020304" pitchFamily="18" charset="0"/>
              <a:ea typeface="Calibri" panose="020F0502020204030204" pitchFamily="34" charset="0"/>
              <a:cs typeface="Times New Roman" panose="02020603050405020304" pitchFamily="18" charset="0"/>
            </a:endParaRPr>
          </a:p>
          <a:p>
            <a:pPr marL="514350" lvl="0" indent="-514350">
              <a:spcAft>
                <a:spcPts val="0"/>
              </a:spcAft>
              <a:buFont typeface="+mj-lt"/>
              <a:buAutoNum type="alphaLcParenR"/>
            </a:pPr>
            <a:r>
              <a:rPr lang="es-HN" sz="2400" dirty="0">
                <a:latin typeface="Times New Roman" panose="02020603050405020304" pitchFamily="18" charset="0"/>
                <a:ea typeface="Calibri" panose="020F0502020204030204" pitchFamily="34" charset="0"/>
                <a:cs typeface="Times New Roman" panose="02020603050405020304" pitchFamily="18" charset="0"/>
              </a:rPr>
              <a:t>En cuanto a la disponibilidad de vehículos, solo el 40% (agentes de investigación) y 20 % (técnicos) de los casos que investigan ameritan vehículo;</a:t>
            </a:r>
          </a:p>
          <a:p>
            <a:pPr marL="457200" lvl="0" indent="-457200">
              <a:spcAft>
                <a:spcPts val="0"/>
              </a:spcAft>
              <a:buFont typeface="+mj-lt"/>
              <a:buAutoNum type="alphaLcParenR"/>
            </a:pPr>
            <a:endParaRPr lang="es-HN" sz="2400" dirty="0">
              <a:latin typeface="Times New Roman" panose="02020603050405020304" pitchFamily="18" charset="0"/>
              <a:ea typeface="Calibri" panose="020F0502020204030204" pitchFamily="34" charset="0"/>
              <a:cs typeface="Times New Roman" panose="02020603050405020304" pitchFamily="18" charset="0"/>
            </a:endParaRPr>
          </a:p>
          <a:p>
            <a:pPr marL="514350" lvl="0" indent="-514350">
              <a:spcAft>
                <a:spcPts val="0"/>
              </a:spcAft>
              <a:buFont typeface="+mj-lt"/>
              <a:buAutoNum type="alphaLcParenR"/>
            </a:pPr>
            <a:r>
              <a:rPr lang="es-HN" sz="2400" dirty="0">
                <a:latin typeface="Times New Roman" panose="02020603050405020304" pitchFamily="18" charset="0"/>
                <a:ea typeface="Calibri" panose="020F0502020204030204" pitchFamily="34" charset="0"/>
                <a:cs typeface="Times New Roman" panose="02020603050405020304" pitchFamily="18" charset="0"/>
              </a:rPr>
              <a:t>Se cuentan con 2 vehículos acondicionados como laboratorios móviles, una de las unidades esta en mal estado y la otra en condiciones útiles; y,</a:t>
            </a:r>
          </a:p>
          <a:p>
            <a:pPr marL="457200" lvl="0" indent="-457200">
              <a:spcAft>
                <a:spcPts val="0"/>
              </a:spcAft>
              <a:buFont typeface="+mj-lt"/>
              <a:buAutoNum type="alphaLcParenR"/>
            </a:pPr>
            <a:endParaRPr lang="es-HN" sz="2400" dirty="0">
              <a:latin typeface="Times New Roman" panose="02020603050405020304" pitchFamily="18" charset="0"/>
              <a:ea typeface="Calibri" panose="020F0502020204030204" pitchFamily="34" charset="0"/>
              <a:cs typeface="Times New Roman" panose="02020603050405020304" pitchFamily="18" charset="0"/>
            </a:endParaRPr>
          </a:p>
          <a:p>
            <a:pPr marL="514350" lvl="0" indent="-514350">
              <a:spcAft>
                <a:spcPts val="0"/>
              </a:spcAft>
              <a:buFont typeface="+mj-lt"/>
              <a:buAutoNum type="alphaLcParenR"/>
            </a:pPr>
            <a:r>
              <a:rPr lang="es-HN" sz="2400" dirty="0">
                <a:latin typeface="Times New Roman" panose="02020603050405020304" pitchFamily="18" charset="0"/>
                <a:ea typeface="Calibri" panose="020F0502020204030204" pitchFamily="34" charset="0"/>
                <a:cs typeface="Times New Roman" panose="02020603050405020304" pitchFamily="18" charset="0"/>
              </a:rPr>
              <a:t>Se cuentan con 6 vehículos para hacer sus diligencias, de los cuales solo 3 vehículos son para otras diligencias investigativas, se ha mejorado el tiempo de respuesta para reparaciones de los vehículos. </a:t>
            </a:r>
          </a:p>
        </p:txBody>
      </p:sp>
    </p:spTree>
    <p:extLst>
      <p:ext uri="{BB962C8B-B14F-4D97-AF65-F5344CB8AC3E}">
        <p14:creationId xmlns:p14="http://schemas.microsoft.com/office/powerpoint/2010/main" val="165479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2388" y="1131945"/>
            <a:ext cx="11463688" cy="4686539"/>
          </a:xfrm>
          <a:prstGeom prst="rect">
            <a:avLst/>
          </a:prstGeom>
        </p:spPr>
        <p:txBody>
          <a:bodyPr wrap="square">
            <a:spAutoFit/>
          </a:bodyPr>
          <a:lstStyle/>
          <a:p>
            <a:pPr marL="457200" lvl="0" indent="-457200" algn="just">
              <a:lnSpc>
                <a:spcPct val="107000"/>
              </a:lnSpc>
              <a:spcAft>
                <a:spcPts val="0"/>
              </a:spcAft>
              <a:buFont typeface="+mj-lt"/>
              <a:buAutoNum type="arabicParenR"/>
            </a:pPr>
            <a:r>
              <a:rPr lang="es-HN" sz="2000" dirty="0">
                <a:latin typeface="Times New Roman" panose="02020603050405020304" pitchFamily="18" charset="0"/>
                <a:ea typeface="Calibri" panose="020F0502020204030204" pitchFamily="34" charset="0"/>
                <a:cs typeface="Times New Roman" panose="02020603050405020304" pitchFamily="18" charset="0"/>
              </a:rPr>
              <a:t>Tanto los Agentes de Investigación de Delitos Contra la Vida como los Técnicos de Escena de Crimen, surge la necesidad de mayor personal capacitado para la Zona Metropolitana del Valle de Sula, por ser una región con alta incidencia de casos. En la ciudad hay una media de 1 policía por cada mil habitantes, siendo la recomendación de Naciones Unidas de 3 por cada mil;</a:t>
            </a:r>
          </a:p>
          <a:p>
            <a:pPr marL="457200" lvl="0" indent="-457200" algn="just">
              <a:lnSpc>
                <a:spcPct val="107000"/>
              </a:lnSpc>
              <a:spcAft>
                <a:spcPts val="0"/>
              </a:spcAft>
              <a:buFont typeface="+mj-lt"/>
              <a:buAutoNum type="arabicParenR"/>
            </a:pPr>
            <a:endParaRPr lang="es-HN" sz="20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07000"/>
              </a:lnSpc>
              <a:spcAft>
                <a:spcPts val="0"/>
              </a:spcAft>
              <a:buFont typeface="+mj-lt"/>
              <a:buAutoNum type="arabicParenR"/>
            </a:pPr>
            <a:r>
              <a:rPr lang="es-HN" sz="2000" dirty="0">
                <a:latin typeface="Times New Roman" panose="02020603050405020304" pitchFamily="18" charset="0"/>
                <a:ea typeface="Calibri" panose="020F0502020204030204" pitchFamily="34" charset="0"/>
                <a:cs typeface="Times New Roman" panose="02020603050405020304" pitchFamily="18" charset="0"/>
              </a:rPr>
              <a:t>Existen carencias en cuanto a vehículos, ya que aproximadamente un 36% de los mismos están en mal estado o en condiciones no operativas (chatarra), lo que atrasa o limita el accionar de los agentes;</a:t>
            </a:r>
          </a:p>
          <a:p>
            <a:pPr marL="457200" lvl="0" indent="-457200" algn="just">
              <a:lnSpc>
                <a:spcPct val="107000"/>
              </a:lnSpc>
              <a:spcAft>
                <a:spcPts val="0"/>
              </a:spcAft>
              <a:buFont typeface="+mj-lt"/>
              <a:buAutoNum type="arabicParenR"/>
            </a:pPr>
            <a:endParaRPr lang="es-HN" sz="20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07000"/>
              </a:lnSpc>
              <a:spcAft>
                <a:spcPts val="0"/>
              </a:spcAft>
              <a:buFont typeface="+mj-lt"/>
              <a:buAutoNum type="arabicParenR"/>
            </a:pPr>
            <a:r>
              <a:rPr lang="es-HN" sz="2000" dirty="0">
                <a:latin typeface="Times New Roman" panose="02020603050405020304" pitchFamily="18" charset="0"/>
                <a:ea typeface="Calibri" panose="020F0502020204030204" pitchFamily="34" charset="0"/>
                <a:cs typeface="Times New Roman" panose="02020603050405020304" pitchFamily="18" charset="0"/>
              </a:rPr>
              <a:t>Que a pesar de que se cuenta con varios equipos de computación, la cantidad y calidad de estos podría ser mayor y mejor, y  los softwares necesitan mantenimiento y un antivirus de calidad; y, </a:t>
            </a:r>
          </a:p>
          <a:p>
            <a:pPr marL="457200" lvl="0" indent="-457200" algn="just">
              <a:lnSpc>
                <a:spcPct val="107000"/>
              </a:lnSpc>
              <a:spcAft>
                <a:spcPts val="0"/>
              </a:spcAft>
              <a:buFont typeface="+mj-lt"/>
              <a:buAutoNum type="arabicParenR"/>
            </a:pPr>
            <a:endParaRPr lang="es-HN" sz="20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07000"/>
              </a:lnSpc>
              <a:spcAft>
                <a:spcPts val="0"/>
              </a:spcAft>
              <a:buFont typeface="+mj-lt"/>
              <a:buAutoNum type="arabicParenR"/>
            </a:pPr>
            <a:r>
              <a:rPr lang="es-HN" sz="2000" dirty="0">
                <a:latin typeface="Times New Roman" panose="02020603050405020304" pitchFamily="18" charset="0"/>
                <a:ea typeface="Calibri" panose="020F0502020204030204" pitchFamily="34" charset="0"/>
                <a:cs typeface="Times New Roman" panose="02020603050405020304" pitchFamily="18" charset="0"/>
              </a:rPr>
              <a:t>Que ocasionalmente, los Técnicos de Escena del Crimen carecen de algunos elementos indispensables como </a:t>
            </a:r>
            <a:r>
              <a:rPr lang="es-HN" sz="2000" i="1" dirty="0">
                <a:latin typeface="Times New Roman" panose="02020603050405020304" pitchFamily="18" charset="0"/>
                <a:ea typeface="Calibri" panose="020F0502020204030204" pitchFamily="34" charset="0"/>
                <a:cs typeface="Times New Roman" panose="02020603050405020304" pitchFamily="18" charset="0"/>
              </a:rPr>
              <a:t>polvos reactivos</a:t>
            </a:r>
            <a:r>
              <a:rPr lang="es-HN" sz="2000" dirty="0">
                <a:latin typeface="Times New Roman" panose="02020603050405020304" pitchFamily="18" charset="0"/>
                <a:ea typeface="Calibri" panose="020F0502020204030204" pitchFamily="34" charset="0"/>
                <a:cs typeface="Times New Roman" panose="02020603050405020304" pitchFamily="18" charset="0"/>
              </a:rPr>
              <a:t>, y que su labor por la noche se dificulta por no contar con la iluminación adecuada (focos de manos y reflectores de alta capacidad).</a:t>
            </a:r>
            <a:endParaRPr lang="es-HN"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ítulo 1"/>
          <p:cNvSpPr txBox="1">
            <a:spLocks/>
          </p:cNvSpPr>
          <p:nvPr/>
        </p:nvSpPr>
        <p:spPr>
          <a:xfrm>
            <a:off x="6901314" y="150804"/>
            <a:ext cx="5105881" cy="59676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HN" sz="3200" b="1" dirty="0">
                <a:solidFill>
                  <a:srgbClr val="00758D"/>
                </a:solidFill>
                <a:effectLst>
                  <a:outerShdw blurRad="38100" dist="38100" dir="2700000" algn="tl">
                    <a:srgbClr val="000000">
                      <a:alpha val="43137"/>
                    </a:srgbClr>
                  </a:outerShdw>
                </a:effectLst>
                <a:latin typeface="Berlin Sans FB Demi" panose="020E0802020502020306" pitchFamily="34" charset="0"/>
              </a:rPr>
              <a:t>Conclusiones:</a:t>
            </a:r>
          </a:p>
        </p:txBody>
      </p:sp>
    </p:spTree>
    <p:extLst>
      <p:ext uri="{BB962C8B-B14F-4D97-AF65-F5344CB8AC3E}">
        <p14:creationId xmlns:p14="http://schemas.microsoft.com/office/powerpoint/2010/main" val="303317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CB35A-2863-4182-ABCC-AC6DC75D34D1}"/>
              </a:ext>
            </a:extLst>
          </p:cNvPr>
          <p:cNvSpPr>
            <a:spLocks noGrp="1"/>
          </p:cNvSpPr>
          <p:nvPr>
            <p:ph type="title"/>
          </p:nvPr>
        </p:nvSpPr>
        <p:spPr>
          <a:xfrm>
            <a:off x="8778240" y="308854"/>
            <a:ext cx="3307080" cy="499171"/>
          </a:xfrm>
        </p:spPr>
        <p:txBody>
          <a:bodyPr>
            <a:normAutofit fontScale="90000"/>
          </a:bodyPr>
          <a:lstStyle/>
          <a:p>
            <a:pPr algn="r"/>
            <a:r>
              <a:rPr lang="es-HN" sz="3200" b="1" dirty="0">
                <a:solidFill>
                  <a:srgbClr val="00758D"/>
                </a:solidFill>
                <a:latin typeface="Berlin Sans FB Demi" panose="020E0802020502020306" pitchFamily="34" charset="0"/>
              </a:rPr>
              <a:t>Recomendaciones</a:t>
            </a:r>
          </a:p>
        </p:txBody>
      </p:sp>
      <p:sp>
        <p:nvSpPr>
          <p:cNvPr id="4" name="Rectángulo 3">
            <a:extLst>
              <a:ext uri="{FF2B5EF4-FFF2-40B4-BE49-F238E27FC236}">
                <a16:creationId xmlns:a16="http://schemas.microsoft.com/office/drawing/2014/main" id="{8254C510-ABE7-4F68-9794-83F0BA734A5D}"/>
              </a:ext>
            </a:extLst>
          </p:cNvPr>
          <p:cNvSpPr/>
          <p:nvPr/>
        </p:nvSpPr>
        <p:spPr>
          <a:xfrm>
            <a:off x="106680" y="931211"/>
            <a:ext cx="11978640" cy="5078313"/>
          </a:xfrm>
          <a:prstGeom prst="rect">
            <a:avLst/>
          </a:prstGeom>
        </p:spPr>
        <p:txBody>
          <a:bodyPr wrap="square">
            <a:spAutoFit/>
          </a:bodyPr>
          <a:lstStyle/>
          <a:p>
            <a:r>
              <a:rPr lang="es-ES" b="1" dirty="0"/>
              <a:t>1- Se debe hacer un análisis detallado de la necesidad de contratar una mayor cantidad de agentes de las dos divisiones sujetas de este estudio para la realización efectiva de las sensibles labores que ellos desempeñan, esto contribuirá a mejorar la calidad y los tiempos de investigación.</a:t>
            </a:r>
          </a:p>
          <a:p>
            <a:endParaRPr lang="es-ES" b="1" dirty="0"/>
          </a:p>
          <a:p>
            <a:r>
              <a:rPr lang="es-ES" b="1" dirty="0"/>
              <a:t>2- Se debe proveer de mayor cantidad de vehículos para como mínimo, reponer los que están en mal estado o chatarra.  Que son 2 o 3 para los Agentes de Investigación y un Laboratorio Móvil, de alguna marca popular y de fácil acceso a repuestos, cuya reparación se más rápida que la de los actuales.</a:t>
            </a:r>
          </a:p>
          <a:p>
            <a:endParaRPr lang="es-ES" b="1" dirty="0"/>
          </a:p>
          <a:p>
            <a:r>
              <a:rPr lang="es-ES" b="1" dirty="0"/>
              <a:t>3- Contar un sistema de monitoreo de inventario suministros para los Técnicos de Escena de Crimen, de tal forma de garantizar el stock permanente de los mismos.</a:t>
            </a:r>
          </a:p>
          <a:p>
            <a:endParaRPr lang="es-ES" b="1" dirty="0"/>
          </a:p>
          <a:p>
            <a:r>
              <a:rPr lang="es-ES" b="1" dirty="0"/>
              <a:t>4- Se debe contar con todos los laboratorios y bases de datos necesarias en San Pedro Sula para el manejo más expedito de las evidencias.</a:t>
            </a:r>
          </a:p>
          <a:p>
            <a:endParaRPr lang="es-ES" b="1" dirty="0"/>
          </a:p>
          <a:p>
            <a:r>
              <a:rPr lang="es-ES" b="1" dirty="0"/>
              <a:t>5- Se debe diseñar un proceso de mejora continua de los Agentes y Técnicos, que les permita crecer como profesionales, se recomienda una escuela de formación para tales fines en San Pedro Sula y alianzas con organizaciones especializadas en estas temáticas.</a:t>
            </a:r>
          </a:p>
          <a:p>
            <a:endParaRPr lang="es-ES" dirty="0"/>
          </a:p>
        </p:txBody>
      </p:sp>
    </p:spTree>
    <p:extLst>
      <p:ext uri="{BB962C8B-B14F-4D97-AF65-F5344CB8AC3E}">
        <p14:creationId xmlns:p14="http://schemas.microsoft.com/office/powerpoint/2010/main" val="265546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75317" y="142046"/>
            <a:ext cx="8887520" cy="692663"/>
          </a:xfrm>
        </p:spPr>
        <p:txBody>
          <a:bodyPr>
            <a:normAutofit fontScale="90000"/>
          </a:bodyPr>
          <a:lstStyle/>
          <a:p>
            <a:pPr algn="r"/>
            <a:r>
              <a:rPr lang="es-HN" i="1" dirty="0">
                <a:solidFill>
                  <a:srgbClr val="00758D"/>
                </a:solidFill>
                <a:latin typeface="Berlin Sans FB Demi" panose="020E0802020502020306" pitchFamily="34" charset="0"/>
              </a:rPr>
              <a:t>Metodología</a:t>
            </a:r>
          </a:p>
        </p:txBody>
      </p:sp>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
        <p:nvSpPr>
          <p:cNvPr id="8" name="Rectángulo 7"/>
          <p:cNvSpPr/>
          <p:nvPr/>
        </p:nvSpPr>
        <p:spPr>
          <a:xfrm>
            <a:off x="751205" y="1061085"/>
            <a:ext cx="9784238" cy="46965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HN" dirty="0"/>
          </a:p>
        </p:txBody>
      </p:sp>
      <p:grpSp>
        <p:nvGrpSpPr>
          <p:cNvPr id="11" name="Grupo 10"/>
          <p:cNvGrpSpPr/>
          <p:nvPr/>
        </p:nvGrpSpPr>
        <p:grpSpPr>
          <a:xfrm>
            <a:off x="899160" y="1221740"/>
            <a:ext cx="9476874" cy="4401224"/>
            <a:chOff x="0" y="0"/>
            <a:chExt cx="5854288" cy="2726585"/>
          </a:xfrm>
        </p:grpSpPr>
        <p:sp>
          <p:nvSpPr>
            <p:cNvPr id="12" name="Flecha derecha 11"/>
            <p:cNvSpPr/>
            <p:nvPr/>
          </p:nvSpPr>
          <p:spPr>
            <a:xfrm>
              <a:off x="0" y="427512"/>
              <a:ext cx="1282535" cy="890649"/>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HN" dirty="0">
                  <a:effectLst/>
                  <a:latin typeface="Calibri Light" panose="020F0302020204030204" pitchFamily="34" charset="0"/>
                  <a:ea typeface="Calibri" panose="020F0502020204030204" pitchFamily="34" charset="0"/>
                  <a:cs typeface="Times New Roman" panose="02020603050405020304" pitchFamily="18" charset="0"/>
                </a:rPr>
                <a:t>IUDPAS</a:t>
              </a:r>
              <a:endParaRPr lang="es-HN" dirty="0">
                <a:effectLst/>
                <a:ea typeface="Calibri" panose="020F0502020204030204" pitchFamily="34" charset="0"/>
                <a:cs typeface="Times New Roman" panose="02020603050405020304" pitchFamily="18" charset="0"/>
              </a:endParaRPr>
            </a:p>
          </p:txBody>
        </p:sp>
        <p:sp>
          <p:nvSpPr>
            <p:cNvPr id="13" name="Flecha izquierda 12"/>
            <p:cNvSpPr/>
            <p:nvPr/>
          </p:nvSpPr>
          <p:spPr>
            <a:xfrm>
              <a:off x="1579419" y="427512"/>
              <a:ext cx="1294411" cy="878774"/>
            </a:xfrm>
            <a:prstGeom prst="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HN" dirty="0">
                  <a:effectLst/>
                  <a:latin typeface="Calibri Light" panose="020F0302020204030204" pitchFamily="34" charset="0"/>
                  <a:ea typeface="Calibri" panose="020F0502020204030204" pitchFamily="34" charset="0"/>
                  <a:cs typeface="Times New Roman" panose="02020603050405020304" pitchFamily="18" charset="0"/>
                </a:rPr>
                <a:t>DPI / SPS</a:t>
              </a:r>
              <a:endParaRPr lang="es-HN" dirty="0">
                <a:effectLst/>
                <a:ea typeface="Calibri" panose="020F0502020204030204" pitchFamily="34" charset="0"/>
                <a:cs typeface="Times New Roman" panose="02020603050405020304" pitchFamily="18" charset="0"/>
              </a:endParaRPr>
            </a:p>
          </p:txBody>
        </p:sp>
        <p:sp>
          <p:nvSpPr>
            <p:cNvPr id="15" name="Rectángulo 14"/>
            <p:cNvSpPr/>
            <p:nvPr/>
          </p:nvSpPr>
          <p:spPr>
            <a:xfrm>
              <a:off x="3063834" y="23751"/>
              <a:ext cx="2790454" cy="181692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HN" sz="2000" b="1" dirty="0">
                  <a:solidFill>
                    <a:srgbClr val="0D0D0D"/>
                  </a:solidFill>
                  <a:effectLst/>
                  <a:latin typeface="Calibri Light" panose="020F0302020204030204" pitchFamily="34" charset="0"/>
                  <a:ea typeface="Calibri" panose="020F0502020204030204" pitchFamily="34" charset="0"/>
                  <a:cs typeface="Times New Roman" panose="02020603050405020304" pitchFamily="18" charset="0"/>
                </a:rPr>
                <a:t>Fuentes:</a:t>
              </a:r>
              <a:endParaRPr lang="es-HN" sz="2000" dirty="0">
                <a:effectLst/>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s-HN" sz="2000" dirty="0">
                  <a:solidFill>
                    <a:srgbClr val="0D0D0D"/>
                  </a:solidFill>
                  <a:effectLst/>
                  <a:latin typeface="Calibri Light" panose="020F0302020204030204" pitchFamily="34" charset="0"/>
                  <a:ea typeface="Calibri" panose="020F0502020204030204" pitchFamily="34" charset="0"/>
                  <a:cs typeface="Times New Roman" panose="02020603050405020304" pitchFamily="18" charset="0"/>
                </a:rPr>
                <a:t>Instituto Universitario en Democracia, Paz y Seguridad-Observatorio de la Violencia (IUDPAS). Cifras de Homicidio 2018. </a:t>
              </a:r>
              <a:endParaRPr lang="es-HN" sz="2000" dirty="0">
                <a:effectLst/>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s-HN" sz="2000" dirty="0">
                  <a:solidFill>
                    <a:srgbClr val="0D0D0D"/>
                  </a:solidFill>
                  <a:effectLst/>
                  <a:latin typeface="Calibri Light" panose="020F0302020204030204" pitchFamily="34" charset="0"/>
                  <a:ea typeface="Calibri" panose="020F0502020204030204" pitchFamily="34" charset="0"/>
                  <a:cs typeface="Times New Roman" panose="02020603050405020304" pitchFamily="18" charset="0"/>
                </a:rPr>
                <a:t>Entrevistas Agentes de la DPI en San </a:t>
              </a:r>
              <a:r>
                <a:rPr lang="es-HN" sz="2000" dirty="0">
                  <a:solidFill>
                    <a:srgbClr val="0D0D0D"/>
                  </a:solidFill>
                  <a:latin typeface="Calibri Light" panose="020F0302020204030204" pitchFamily="34" charset="0"/>
                  <a:ea typeface="Calibri" panose="020F0502020204030204" pitchFamily="34" charset="0"/>
                  <a:cs typeface="Times New Roman" panose="02020603050405020304" pitchFamily="18" charset="0"/>
                </a:rPr>
                <a:t>Pedro Sula.</a:t>
              </a:r>
              <a:r>
                <a:rPr lang="es-HN" sz="2000" dirty="0">
                  <a:solidFill>
                    <a:srgbClr val="0D0D0D"/>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s-HN" sz="2000" dirty="0">
                <a:effectLst/>
                <a:ea typeface="Calibri" panose="020F0502020204030204" pitchFamily="34" charset="0"/>
                <a:cs typeface="Times New Roman" panose="02020603050405020304" pitchFamily="18" charset="0"/>
              </a:endParaRPr>
            </a:p>
            <a:p>
              <a:pPr marL="285750" indent="-285750" algn="ctr">
                <a:lnSpc>
                  <a:spcPct val="107000"/>
                </a:lnSpc>
                <a:spcAft>
                  <a:spcPts val="800"/>
                </a:spcAft>
                <a:buFont typeface="Arial" panose="020B0604020202020204" pitchFamily="34" charset="0"/>
                <a:buChar char="•"/>
              </a:pPr>
              <a:r>
                <a:rPr lang="es-HN" sz="2000" dirty="0">
                  <a:effectLst/>
                  <a:latin typeface="Calibri Light" panose="020F0302020204030204" pitchFamily="34" charset="0"/>
                  <a:ea typeface="Calibri" panose="020F0502020204030204" pitchFamily="34" charset="0"/>
                  <a:cs typeface="Times New Roman" panose="02020603050405020304" pitchFamily="18" charset="0"/>
                </a:rPr>
                <a:t> </a:t>
              </a:r>
              <a:endParaRPr lang="es-HN" sz="2000" dirty="0">
                <a:effectLst/>
                <a:ea typeface="Calibri" panose="020F0502020204030204" pitchFamily="34" charset="0"/>
                <a:cs typeface="Times New Roman" panose="02020603050405020304" pitchFamily="18" charset="0"/>
              </a:endParaRPr>
            </a:p>
          </p:txBody>
        </p:sp>
        <p:sp>
          <p:nvSpPr>
            <p:cNvPr id="16" name="Rectángulo redondeado 15"/>
            <p:cNvSpPr/>
            <p:nvPr/>
          </p:nvSpPr>
          <p:spPr>
            <a:xfrm>
              <a:off x="427022" y="2279815"/>
              <a:ext cx="2079054" cy="344153"/>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HN" dirty="0">
                  <a:effectLst/>
                  <a:latin typeface="Calibri Light" panose="020F0302020204030204" pitchFamily="34" charset="0"/>
                  <a:ea typeface="Calibri" panose="020F0502020204030204" pitchFamily="34" charset="0"/>
                  <a:cs typeface="Times New Roman" panose="02020603050405020304" pitchFamily="18" charset="0"/>
                </a:rPr>
                <a:t>Etapa de sistematización de datos</a:t>
              </a:r>
              <a:endParaRPr lang="es-HN" dirty="0">
                <a:effectLst/>
                <a:ea typeface="Calibri" panose="020F0502020204030204" pitchFamily="34" charset="0"/>
                <a:cs typeface="Times New Roman" panose="02020603050405020304" pitchFamily="18" charset="0"/>
              </a:endParaRPr>
            </a:p>
          </p:txBody>
        </p:sp>
        <p:sp>
          <p:nvSpPr>
            <p:cNvPr id="17" name="Flecha derecha 16"/>
            <p:cNvSpPr/>
            <p:nvPr/>
          </p:nvSpPr>
          <p:spPr>
            <a:xfrm>
              <a:off x="2873830" y="2192195"/>
              <a:ext cx="668616" cy="534390"/>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HN"/>
            </a:p>
          </p:txBody>
        </p:sp>
        <p:sp>
          <p:nvSpPr>
            <p:cNvPr id="18" name="Rectángulo redondeado 17"/>
            <p:cNvSpPr/>
            <p:nvPr/>
          </p:nvSpPr>
          <p:spPr>
            <a:xfrm>
              <a:off x="3988142" y="2287198"/>
              <a:ext cx="1187450" cy="344385"/>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HN" dirty="0">
                  <a:effectLst/>
                  <a:latin typeface="Calibri Light" panose="020F0302020204030204" pitchFamily="34" charset="0"/>
                  <a:ea typeface="Calibri" panose="020F0502020204030204" pitchFamily="34" charset="0"/>
                  <a:cs typeface="Times New Roman" panose="02020603050405020304" pitchFamily="18" charset="0"/>
                </a:rPr>
                <a:t>Etapa de análisis </a:t>
              </a:r>
              <a:endParaRPr lang="es-HN" dirty="0">
                <a:effectLst/>
                <a:ea typeface="Calibri" panose="020F0502020204030204" pitchFamily="34" charset="0"/>
                <a:cs typeface="Times New Roman" panose="02020603050405020304" pitchFamily="18" charset="0"/>
              </a:endParaRPr>
            </a:p>
          </p:txBody>
        </p:sp>
        <p:sp>
          <p:nvSpPr>
            <p:cNvPr id="19" name="Rectángulo 18"/>
            <p:cNvSpPr/>
            <p:nvPr/>
          </p:nvSpPr>
          <p:spPr>
            <a:xfrm>
              <a:off x="308759" y="0"/>
              <a:ext cx="2161310" cy="32063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HN" sz="2800" b="1" dirty="0">
                  <a:solidFill>
                    <a:srgbClr val="0D0D0D"/>
                  </a:solidFill>
                  <a:effectLst/>
                  <a:latin typeface="Calibri Light" panose="020F0302020204030204" pitchFamily="34" charset="0"/>
                  <a:ea typeface="Calibri" panose="020F0502020204030204" pitchFamily="34" charset="0"/>
                  <a:cs typeface="Times New Roman" panose="02020603050405020304" pitchFamily="18" charset="0"/>
                </a:rPr>
                <a:t>Hoja de Ruta</a:t>
              </a:r>
              <a:endParaRPr lang="es-HN" dirty="0">
                <a:effectLst/>
                <a:ea typeface="Calibri" panose="020F0502020204030204" pitchFamily="34" charset="0"/>
                <a:cs typeface="Times New Roman" panose="02020603050405020304" pitchFamily="18" charset="0"/>
              </a:endParaRPr>
            </a:p>
          </p:txBody>
        </p:sp>
      </p:grpSp>
      <p:sp>
        <p:nvSpPr>
          <p:cNvPr id="20" name="Flecha derecha 19"/>
          <p:cNvSpPr/>
          <p:nvPr/>
        </p:nvSpPr>
        <p:spPr>
          <a:xfrm rot="5400000">
            <a:off x="2719123" y="3446999"/>
            <a:ext cx="1082350" cy="862607"/>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HN"/>
          </a:p>
        </p:txBody>
      </p:sp>
      <p:pic>
        <p:nvPicPr>
          <p:cNvPr id="26" name="Imagen 25"/>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141" y1="17043" x2="36846" y2="2389"/>
                        <a14:foregroundMark x1="9002" y1="21433" x2="38102" y2="5617"/>
                        <a14:foregroundMark x1="90928" y1="70562" x2="97278" y2="37508"/>
                      </a14:backgroundRemoval>
                    </a14:imgEffect>
                  </a14:imgLayer>
                </a14:imgProps>
              </a:ext>
            </a:extLst>
          </a:blip>
          <a:stretch>
            <a:fillRect/>
          </a:stretch>
        </p:blipFill>
        <p:spPr>
          <a:xfrm rot="222101">
            <a:off x="10013950" y="3622694"/>
            <a:ext cx="2207133" cy="2385799"/>
          </a:xfrm>
          <a:prstGeom prst="rect">
            <a:avLst/>
          </a:prstGeom>
        </p:spPr>
      </p:pic>
      <p:sp>
        <p:nvSpPr>
          <p:cNvPr id="27" name="AutoShape 8" descr="https://attachment.outlook.live.net/owa/MSA%3Akaren_rodrivas%40hotmail.com/service.svc/s/GetAttachmentThumbnail?id=AQMkADAwATZiZmYAZC1hOGJkLWJiADMxLTAwAi0wMAoARgAAA4d%2B22e11JhJiPQ2TXaUnNIHAJSR2DaGUB1AlJ8%2BO253dmwAAAIBDAAAAJSR2DaGUB1AlJ8%2BO253dmwAA6ryB%2F8AAAABEgAQAENO%2BZ%2FzCVREkU4zg6cERlU%3D&amp;thumbnailType=2&amp;owa=outlook.live.com&amp;scriptVer=2020062103.04&amp;isc=1&amp;X-OWA-CANARY=6fKmJ3Ck7EaesXZ-_wEO5lD-u5JIGtgYaIyP-boTZONl3gzyDX8Sc-YF4Tp_5Xiz0Ft30-GO9pM.&amp;token=eyJhbGciOiJSUzI1NiIsImtpZCI6IjU2MzU4ODUyMzRCOTI1MkRERTAwNTc2NkQ5RDlGMjc2NTY1RjYzRTIiLCJ4NXQiOiJWaldJVWpTNUpTM2VBRmRtMmRueWRsWmZZLUkiLCJ0eXAiOiJKV1QifQ.eyJvcmlnaW4iOiJodHRwczovL291dGxvb2subGl2ZS5jb20iLCJ1YyI6IjEyZjFiZDRmYmY0YzQ2YWZhYWVlMjRmYTk2MTJhMjE0IiwidmVyIjoiRXhjaGFuZ2UuQ2FsbGJhY2suVjEiLCJhcHBjdHhzZW5kZXIiOiJPd2FEb3dubG9hZEA4NGRmOWU3Zi1lOWY2LTQwYWYtYjQzNS1hYWFhYWFhYWFhYWEiLCJpc3NyaW5nIjoiV1ciLCJhcHBjdHgiOiJ7XCJtc2V4Y2hwcm90XCI6XCJvd2FcIixcInByaW1hcnlzaWRcIjpcIlMtMS0yODI3LTQ0MjM2NS0yODMxMDA2NTEzXCIsXCJwdWlkXCI6XCIxODk5OTQ2MDM4OTAxNTUzXCIsXCJvaWRcIjpcIjAwMDZiZmZkLWE4YmQtYmIzMS0wMDAwLTAwMDAwMDAwMDAwMFwiLFwic2NvcGVcIjpcIk93YURvd25sb2FkXCJ9IiwibmJmIjoxNTkzMjI3Nzk1LCJleHAiOjE1OTMyMjgzOTUsImlzcyI6IjAwMDAwMDAyLTAwMDAtMGZmMS1jZTAwLTAwMDAwMDAwMDAwMEA4NGRmOWU3Zi1lOWY2LTQwYWYtYjQzNS1hYWFhYWFhYWFhYWEiLCJhdWQiOiIwMDAwMDAwMi0wMDAwLTBmZjEtY2UwMC0wMDAwMDAwMDAwMDAvYXR0YWNobWVudC5vdXRsb29rLmxpdmUubmV0QDg0ZGY5ZTdmLWU5ZjYtNDBhZi1iNDM1LWFhYWFhYWFhYWFhYSIsImhhcHAiOiJvd2EifQ.I5JkZ9-97vrFttCWIvTfZ_Jn2Bb2SDiF2usJgu4m2OqZUE296bnvrBneMo755Ny1icUngv4NdZ0P7whc-DQ67WQFcN2FScG0DdMjuCgOF1LTcpWCt1-BMcoBiJAGdE1mDDK4YQUnRfkiaI0UZt0Nf66HijMpY015aQ9cCkNC83_oTccVMy_pi1thuKUQvJALc8DKG0vQ_4jUu9wJDYnzdIWPOHzDcX8YUPiDNqWg5KHESEKXz9m8kJtcjXtvYLW4TuZJqxW_oydA3p_XPGtByUCWbsuu1gSqndWX7PFRmnlu3jxiLJOqa-NYXNQ_SqkmlJZncmENQhEjwdxsFX0RDg&amp;animation=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Rectángulo 2"/>
          <p:cNvSpPr/>
          <p:nvPr/>
        </p:nvSpPr>
        <p:spPr>
          <a:xfrm>
            <a:off x="9987956" y="4470456"/>
            <a:ext cx="2186400" cy="670784"/>
          </a:xfrm>
          <a:prstGeom prst="rect">
            <a:avLst/>
          </a:prstGeom>
        </p:spPr>
        <p:txBody>
          <a:bodyPr wrap="square">
            <a:spAutoFit/>
          </a:bodyPr>
          <a:lstStyle/>
          <a:p>
            <a:pPr algn="ctr"/>
            <a:r>
              <a:rPr lang="es-HN" b="1" dirty="0">
                <a:latin typeface="Calibri Light" panose="020F0302020204030204" pitchFamily="34" charset="0"/>
                <a:ea typeface="Calibri" panose="020F0502020204030204" pitchFamily="34" charset="0"/>
                <a:cs typeface="Calibri" panose="020F0502020204030204" pitchFamily="34" charset="0"/>
              </a:rPr>
              <a:t>Entrevista a 15 agentes DPI / SPS</a:t>
            </a:r>
            <a:endParaRPr lang="es-HN" b="1" dirty="0"/>
          </a:p>
        </p:txBody>
      </p:sp>
    </p:spTree>
    <p:extLst>
      <p:ext uri="{BB962C8B-B14F-4D97-AF65-F5344CB8AC3E}">
        <p14:creationId xmlns:p14="http://schemas.microsoft.com/office/powerpoint/2010/main" val="3433306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E5D88D9-70D2-4179-AC7F-DF8DC8897CC7}"/>
              </a:ext>
            </a:extLst>
          </p:cNvPr>
          <p:cNvSpPr/>
          <p:nvPr/>
        </p:nvSpPr>
        <p:spPr>
          <a:xfrm>
            <a:off x="271397" y="1005430"/>
            <a:ext cx="11649205" cy="3139321"/>
          </a:xfrm>
          <a:prstGeom prst="rect">
            <a:avLst/>
          </a:prstGeom>
        </p:spPr>
        <p:txBody>
          <a:bodyPr wrap="square">
            <a:spAutoFit/>
          </a:bodyPr>
          <a:lstStyle/>
          <a:p>
            <a:r>
              <a:rPr lang="es-ES" b="1" dirty="0"/>
              <a:t>6- Se recomienda la actualización y protección adecuada del software para evitar así perdidas e información, hackeo o demoras en los procesos.</a:t>
            </a:r>
          </a:p>
          <a:p>
            <a:endParaRPr lang="es-ES" b="1" dirty="0"/>
          </a:p>
          <a:p>
            <a:r>
              <a:rPr lang="es-ES" b="1" dirty="0"/>
              <a:t>7-Se recomienda hacer una revisión de los salarios de los agentes, que a nuestro juicio deberían ser mejorados debido a la naturaleza y exigencia de su labor.</a:t>
            </a:r>
          </a:p>
          <a:p>
            <a:endParaRPr lang="es-ES" b="1" dirty="0"/>
          </a:p>
          <a:p>
            <a:r>
              <a:rPr lang="es-ES" b="1" dirty="0"/>
              <a:t>8-Se recomienda proveer a los agentes de equipo de comunicación, como teléfonos celulares con su respectivo saldo para realizar de mejor manera su trabajo sin afectar sus finanzas.</a:t>
            </a:r>
          </a:p>
          <a:p>
            <a:endParaRPr lang="es-ES" b="1" dirty="0"/>
          </a:p>
          <a:p>
            <a:r>
              <a:rPr lang="es-ES" b="1" dirty="0"/>
              <a:t>9-Se recomienda dotar a los Técnicos de Escena de Crimen con equipo de iluminación con la capacidad necesaria para iluminar de manera adecuada durante la noche las escenas para un mejor procesamiento de estas</a:t>
            </a:r>
          </a:p>
        </p:txBody>
      </p:sp>
    </p:spTree>
    <p:extLst>
      <p:ext uri="{BB962C8B-B14F-4D97-AF65-F5344CB8AC3E}">
        <p14:creationId xmlns:p14="http://schemas.microsoft.com/office/powerpoint/2010/main" val="3095562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1D714C2-D639-47AD-99FB-7A97585C2845}"/>
              </a:ext>
            </a:extLst>
          </p:cNvPr>
          <p:cNvPicPr>
            <a:picLocks noChangeAspect="1"/>
          </p:cNvPicPr>
          <p:nvPr/>
        </p:nvPicPr>
        <p:blipFill>
          <a:blip r:embed="rId2"/>
          <a:stretch>
            <a:fillRect/>
          </a:stretch>
        </p:blipFill>
        <p:spPr>
          <a:xfrm>
            <a:off x="8757329" y="230188"/>
            <a:ext cx="2719052" cy="774259"/>
          </a:xfrm>
          <a:prstGeom prst="rect">
            <a:avLst/>
          </a:prstGeom>
        </p:spPr>
      </p:pic>
      <p:sp>
        <p:nvSpPr>
          <p:cNvPr id="6" name="Rectángulo 5">
            <a:extLst>
              <a:ext uri="{FF2B5EF4-FFF2-40B4-BE49-F238E27FC236}">
                <a16:creationId xmlns:a16="http://schemas.microsoft.com/office/drawing/2014/main" id="{03CFE8E2-1485-4783-A6F0-A0AD679438B9}"/>
              </a:ext>
            </a:extLst>
          </p:cNvPr>
          <p:cNvSpPr/>
          <p:nvPr/>
        </p:nvSpPr>
        <p:spPr>
          <a:xfrm>
            <a:off x="839244" y="1174686"/>
            <a:ext cx="10875132" cy="2677656"/>
          </a:xfrm>
          <a:prstGeom prst="rect">
            <a:avLst/>
          </a:prstGeom>
        </p:spPr>
        <p:txBody>
          <a:bodyPr wrap="square">
            <a:spAutoFit/>
          </a:bodyPr>
          <a:lstStyle/>
          <a:p>
            <a:r>
              <a:rPr lang="es-ES" sz="2800" dirty="0"/>
              <a:t>1- Proceso de capacitación especializada para agentes de la DPI y de técnicos de Inspecciones, impulsada por organizaciones de Sociedad Civil, especialmente en San Pedro Sula.</a:t>
            </a:r>
          </a:p>
          <a:p>
            <a:endParaRPr lang="es-ES" sz="2800" dirty="0"/>
          </a:p>
          <a:p>
            <a:r>
              <a:rPr lang="es-ES" sz="2800" dirty="0"/>
              <a:t>2- Realizar incidencia frente a autoridades tomadoras de decisiones, para la dotación de vehículos y logística</a:t>
            </a:r>
            <a:r>
              <a:rPr lang="es-ES" dirty="0"/>
              <a:t>.</a:t>
            </a:r>
            <a:endParaRPr lang="es-HN" dirty="0"/>
          </a:p>
        </p:txBody>
      </p:sp>
    </p:spTree>
    <p:extLst>
      <p:ext uri="{BB962C8B-B14F-4D97-AF65-F5344CB8AC3E}">
        <p14:creationId xmlns:p14="http://schemas.microsoft.com/office/powerpoint/2010/main" val="3712546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176963"/>
            <a:ext cx="12192000" cy="681037"/>
          </a:xfrm>
          <a:prstGeom prst="rect">
            <a:avLst/>
          </a:prstGeom>
          <a:gradFill>
            <a:gsLst>
              <a:gs pos="0">
                <a:srgbClr val="FFC000"/>
              </a:gs>
              <a:gs pos="26000">
                <a:srgbClr val="79994A"/>
              </a:gs>
              <a:gs pos="36000">
                <a:srgbClr val="00758D"/>
              </a:gs>
            </a:gsLst>
            <a:lin ang="5400000" scaled="1"/>
          </a:gra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7" name="Rectángulo 6"/>
          <p:cNvSpPr/>
          <p:nvPr/>
        </p:nvSpPr>
        <p:spPr>
          <a:xfrm>
            <a:off x="0" y="711569"/>
            <a:ext cx="8640000" cy="7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Rectángulo 8"/>
          <p:cNvSpPr/>
          <p:nvPr/>
        </p:nvSpPr>
        <p:spPr>
          <a:xfrm>
            <a:off x="3552000" y="796903"/>
            <a:ext cx="8640000" cy="72000"/>
          </a:xfrm>
          <a:prstGeom prst="rect">
            <a:avLst/>
          </a:prstGeom>
          <a:solidFill>
            <a:srgbClr val="00758D"/>
          </a:solidFill>
          <a:ln>
            <a:solidFill>
              <a:srgbClr val="007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0" name="Imagen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1" y="5572"/>
            <a:ext cx="2754000" cy="720000"/>
          </a:xfrm>
          <a:prstGeom prst="rect">
            <a:avLst/>
          </a:prstGeom>
        </p:spPr>
      </p:pic>
      <p:sp>
        <p:nvSpPr>
          <p:cNvPr id="8" name="Título 3"/>
          <p:cNvSpPr txBox="1">
            <a:spLocks/>
          </p:cNvSpPr>
          <p:nvPr/>
        </p:nvSpPr>
        <p:spPr>
          <a:xfrm>
            <a:off x="831850" y="1709738"/>
            <a:ext cx="10515600" cy="2852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HN" b="1" dirty="0">
                <a:solidFill>
                  <a:srgbClr val="009999"/>
                </a:solidFill>
                <a:latin typeface="Berlin Sans FB Demi" panose="020E0802020502020306" pitchFamily="34" charset="0"/>
              </a:rPr>
              <a:t>MUCHAS GRACIAS</a:t>
            </a:r>
          </a:p>
        </p:txBody>
      </p:sp>
    </p:spTree>
    <p:extLst>
      <p:ext uri="{BB962C8B-B14F-4D97-AF65-F5344CB8AC3E}">
        <p14:creationId xmlns:p14="http://schemas.microsoft.com/office/powerpoint/2010/main" val="235264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688531" y="1116260"/>
            <a:ext cx="5919537" cy="2166875"/>
          </a:xfrm>
          <a:prstGeom prst="rect">
            <a:avLst/>
          </a:prstGeom>
        </p:spPr>
        <p:txBody>
          <a:bodyPr wrap="square">
            <a:spAutoFit/>
          </a:bodyPr>
          <a:lstStyle/>
          <a:p>
            <a:pPr>
              <a:lnSpc>
                <a:spcPct val="107000"/>
              </a:lnSpc>
              <a:spcAft>
                <a:spcPts val="0"/>
              </a:spcAft>
            </a:pPr>
            <a:r>
              <a:rPr lang="es-419" b="1" dirty="0">
                <a:latin typeface="Times New Roman" panose="02020603050405020304" pitchFamily="18" charset="0"/>
                <a:ea typeface="Calibri" panose="020F0502020204030204" pitchFamily="34" charset="0"/>
                <a:cs typeface="Times New Roman" panose="02020603050405020304" pitchFamily="18" charset="0"/>
              </a:rPr>
              <a:t>PLANTEAMIENTO DEL PROBLEMA: </a:t>
            </a:r>
          </a:p>
          <a:p>
            <a:pPr algn="just">
              <a:lnSpc>
                <a:spcPct val="107000"/>
              </a:lnSpc>
              <a:spcAft>
                <a:spcPts val="0"/>
              </a:spcAft>
            </a:pPr>
            <a:r>
              <a:rPr lang="es-419" dirty="0">
                <a:latin typeface="Times New Roman" panose="02020603050405020304" pitchFamily="18" charset="0"/>
                <a:ea typeface="Calibri" panose="020F0502020204030204" pitchFamily="34" charset="0"/>
                <a:cs typeface="Times New Roman" panose="02020603050405020304" pitchFamily="18" charset="0"/>
              </a:rPr>
              <a:t>Después de haber realizado el Diagnostico sobre las demoras de los levantamientos de víctimas mortales de la violencia en SPS, se determinó que la DPI era la institución que tenía los tiempos de demora más altos en llegar a la escena de crimen, y después de algunas entrevista y observación se determina la posibilidad de esto se debiera a algunas carencias logísticas.</a:t>
            </a:r>
            <a:endParaRPr lang="es-HN"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251971" y="4075523"/>
            <a:ext cx="3734602" cy="1559529"/>
          </a:xfrm>
          <a:prstGeom prst="rect">
            <a:avLst/>
          </a:prstGeom>
        </p:spPr>
        <p:txBody>
          <a:bodyPr wrap="square">
            <a:spAutoFit/>
          </a:bodyPr>
          <a:lstStyle/>
          <a:p>
            <a:pPr algn="just">
              <a:lnSpc>
                <a:spcPct val="107000"/>
              </a:lnSpc>
              <a:spcAft>
                <a:spcPts val="0"/>
              </a:spcAft>
            </a:pPr>
            <a:r>
              <a:rPr lang="es-419" dirty="0">
                <a:latin typeface="Times New Roman" panose="02020603050405020304" pitchFamily="18" charset="0"/>
                <a:ea typeface="Calibri" panose="020F0502020204030204" pitchFamily="34" charset="0"/>
                <a:cs typeface="Times New Roman" panose="02020603050405020304" pitchFamily="18" charset="0"/>
              </a:rPr>
              <a:t>Que los agente de la DPI en San Pedro Sula no cuentan con el equipo necesario ni el personal suficiente para cubrir toda la zona geográfica de San Pedro Sula y sus alrededores.</a:t>
            </a:r>
            <a:endParaRPr lang="es-HN"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2"/>
          <a:stretch>
            <a:fillRect/>
          </a:stretch>
        </p:blipFill>
        <p:spPr>
          <a:xfrm>
            <a:off x="256372" y="1073081"/>
            <a:ext cx="4026870" cy="2493494"/>
          </a:xfrm>
          <a:prstGeom prst="rect">
            <a:avLst/>
          </a:prstGeom>
        </p:spPr>
      </p:pic>
      <p:sp>
        <p:nvSpPr>
          <p:cNvPr id="8" name="Flecha derecha 7"/>
          <p:cNvSpPr/>
          <p:nvPr/>
        </p:nvSpPr>
        <p:spPr>
          <a:xfrm>
            <a:off x="4413872" y="1913508"/>
            <a:ext cx="914400" cy="572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Abrir llave 8"/>
          <p:cNvSpPr/>
          <p:nvPr/>
        </p:nvSpPr>
        <p:spPr>
          <a:xfrm>
            <a:off x="5449276" y="1073081"/>
            <a:ext cx="336884" cy="22532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HN"/>
          </a:p>
        </p:txBody>
      </p:sp>
      <p:sp>
        <p:nvSpPr>
          <p:cNvPr id="10" name="Elipse 9"/>
          <p:cNvSpPr/>
          <p:nvPr/>
        </p:nvSpPr>
        <p:spPr>
          <a:xfrm>
            <a:off x="2077502" y="2189562"/>
            <a:ext cx="519764" cy="10106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pic>
        <p:nvPicPr>
          <p:cNvPr id="11" name="Imagen 10"/>
          <p:cNvPicPr>
            <a:picLocks noChangeAspect="1"/>
          </p:cNvPicPr>
          <p:nvPr/>
        </p:nvPicPr>
        <p:blipFill>
          <a:blip r:embed="rId3"/>
          <a:stretch>
            <a:fillRect/>
          </a:stretch>
        </p:blipFill>
        <p:spPr>
          <a:xfrm>
            <a:off x="6477366" y="3910763"/>
            <a:ext cx="3409147" cy="1889051"/>
          </a:xfrm>
          <a:prstGeom prst="rect">
            <a:avLst/>
          </a:prstGeom>
        </p:spPr>
      </p:pic>
      <p:sp>
        <p:nvSpPr>
          <p:cNvPr id="12" name="Cerrar llave 11"/>
          <p:cNvSpPr/>
          <p:nvPr/>
        </p:nvSpPr>
        <p:spPr>
          <a:xfrm>
            <a:off x="4750523" y="3837177"/>
            <a:ext cx="381802" cy="20362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HN"/>
          </a:p>
        </p:txBody>
      </p:sp>
      <p:sp>
        <p:nvSpPr>
          <p:cNvPr id="14" name="Flecha derecha 13"/>
          <p:cNvSpPr/>
          <p:nvPr/>
        </p:nvSpPr>
        <p:spPr>
          <a:xfrm rot="5400000">
            <a:off x="8423572" y="3308530"/>
            <a:ext cx="487954" cy="437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15" name="Flecha derecha 14"/>
          <p:cNvSpPr/>
          <p:nvPr/>
        </p:nvSpPr>
        <p:spPr>
          <a:xfrm rot="10800000">
            <a:off x="5347645" y="4569098"/>
            <a:ext cx="914400" cy="572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Tree>
    <p:extLst>
      <p:ext uri="{BB962C8B-B14F-4D97-AF65-F5344CB8AC3E}">
        <p14:creationId xmlns:p14="http://schemas.microsoft.com/office/powerpoint/2010/main" val="234345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745381" y="1371628"/>
            <a:ext cx="8701238" cy="4439229"/>
          </a:xfrm>
          <a:prstGeom prst="rect">
            <a:avLst/>
          </a:prstGeom>
        </p:spPr>
        <p:txBody>
          <a:bodyPr wrap="square">
            <a:spAutoFit/>
          </a:bodyPr>
          <a:lstStyle/>
          <a:p>
            <a:pPr algn="ctr">
              <a:lnSpc>
                <a:spcPct val="107000"/>
              </a:lnSpc>
              <a:spcAft>
                <a:spcPts val="0"/>
              </a:spcAft>
            </a:pPr>
            <a:r>
              <a:rPr lang="es-HN" sz="2400" b="1" dirty="0">
                <a:latin typeface="Times New Roman" panose="02020603050405020304" pitchFamily="18" charset="0"/>
                <a:ea typeface="Calibri" panose="020F0502020204030204" pitchFamily="34" charset="0"/>
                <a:cs typeface="Times New Roman" panose="02020603050405020304" pitchFamily="18" charset="0"/>
              </a:rPr>
              <a:t>PERCEPCION DE LA POBLACION Y </a:t>
            </a:r>
          </a:p>
          <a:p>
            <a:pPr algn="ctr">
              <a:lnSpc>
                <a:spcPct val="107000"/>
              </a:lnSpc>
              <a:spcAft>
                <a:spcPts val="0"/>
              </a:spcAft>
            </a:pPr>
            <a:r>
              <a:rPr lang="es-HN" sz="2400" b="1" dirty="0">
                <a:latin typeface="Times New Roman" panose="02020603050405020304" pitchFamily="18" charset="0"/>
                <a:ea typeface="Calibri" panose="020F0502020204030204" pitchFamily="34" charset="0"/>
                <a:cs typeface="Times New Roman" panose="02020603050405020304" pitchFamily="18" charset="0"/>
              </a:rPr>
              <a:t>LOS MEDIOS DE COMUNICACIÓN</a:t>
            </a:r>
            <a:endParaRPr lang="es-HN"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419" sz="2400" b="1" dirty="0">
                <a:latin typeface="Times New Roman" panose="02020603050405020304" pitchFamily="18" charset="0"/>
                <a:ea typeface="Calibri" panose="020F0502020204030204" pitchFamily="34" charset="0"/>
                <a:cs typeface="Times New Roman" panose="02020603050405020304" pitchFamily="18" charset="0"/>
              </a:rPr>
              <a:t> </a:t>
            </a:r>
            <a:endParaRPr lang="es-HN"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419" sz="2400" dirty="0">
                <a:latin typeface="Times New Roman" panose="02020603050405020304" pitchFamily="18" charset="0"/>
                <a:ea typeface="Calibri" panose="020F0502020204030204" pitchFamily="34" charset="0"/>
                <a:cs typeface="Times New Roman" panose="02020603050405020304" pitchFamily="18" charset="0"/>
              </a:rPr>
              <a:t>La problemática central que es objeto de estudio del presente diagnóstico se focaliza en la percepción de que las capacidades técnicas y logísticas de los agentes de la DPI en San Pedro Sula son insuficiente, lo que genera un malestar en la sociedad y una percepción de que esta labor tan crítica no sea realizada de manera correcta y eficiente; no se logre investigación adecuada que lleve a la condena de el o los hechores de un crimen, generando con esto </a:t>
            </a:r>
            <a:r>
              <a:rPr lang="es-419" sz="2400" i="1" dirty="0">
                <a:latin typeface="Times New Roman" panose="02020603050405020304" pitchFamily="18" charset="0"/>
                <a:ea typeface="Calibri" panose="020F0502020204030204" pitchFamily="34" charset="0"/>
                <a:cs typeface="Times New Roman" panose="02020603050405020304" pitchFamily="18" charset="0"/>
              </a:rPr>
              <a:t>impunidad</a:t>
            </a:r>
            <a:r>
              <a:rPr lang="es-419" sz="2400" dirty="0">
                <a:latin typeface="Times New Roman" panose="02020603050405020304" pitchFamily="18" charset="0"/>
                <a:ea typeface="Calibri" panose="020F0502020204030204" pitchFamily="34" charset="0"/>
                <a:cs typeface="Times New Roman" panose="02020603050405020304" pitchFamily="18" charset="0"/>
              </a:rPr>
              <a:t>. </a:t>
            </a:r>
            <a:endParaRPr lang="es-HN"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486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314718757"/>
              </p:ext>
            </p:extLst>
          </p:nvPr>
        </p:nvGraphicFramePr>
        <p:xfrm>
          <a:off x="263090" y="2262822"/>
          <a:ext cx="7854215" cy="3391985"/>
        </p:xfrm>
        <a:graphic>
          <a:graphicData uri="http://schemas.openxmlformats.org/drawingml/2006/table">
            <a:tbl>
              <a:tblPr firstRow="1" firstCol="1" bandRow="1">
                <a:tableStyleId>{5C22544A-7EE6-4342-B048-85BDC9FD1C3A}</a:tableStyleId>
              </a:tblPr>
              <a:tblGrid>
                <a:gridCol w="2336824">
                  <a:extLst>
                    <a:ext uri="{9D8B030D-6E8A-4147-A177-3AD203B41FA5}">
                      <a16:colId xmlns:a16="http://schemas.microsoft.com/office/drawing/2014/main" val="3271788839"/>
                    </a:ext>
                  </a:extLst>
                </a:gridCol>
                <a:gridCol w="1503771">
                  <a:extLst>
                    <a:ext uri="{9D8B030D-6E8A-4147-A177-3AD203B41FA5}">
                      <a16:colId xmlns:a16="http://schemas.microsoft.com/office/drawing/2014/main" val="193952810"/>
                    </a:ext>
                  </a:extLst>
                </a:gridCol>
                <a:gridCol w="2039374">
                  <a:extLst>
                    <a:ext uri="{9D8B030D-6E8A-4147-A177-3AD203B41FA5}">
                      <a16:colId xmlns:a16="http://schemas.microsoft.com/office/drawing/2014/main" val="181043121"/>
                    </a:ext>
                  </a:extLst>
                </a:gridCol>
                <a:gridCol w="1974246">
                  <a:extLst>
                    <a:ext uri="{9D8B030D-6E8A-4147-A177-3AD203B41FA5}">
                      <a16:colId xmlns:a16="http://schemas.microsoft.com/office/drawing/2014/main" val="3098537491"/>
                    </a:ext>
                  </a:extLst>
                </a:gridCol>
              </a:tblGrid>
              <a:tr h="362585">
                <a:tc>
                  <a:txBody>
                    <a:bodyPr/>
                    <a:lstStyle/>
                    <a:p>
                      <a:pPr algn="ctr">
                        <a:lnSpc>
                          <a:spcPct val="107000"/>
                        </a:lnSpc>
                        <a:spcAft>
                          <a:spcPts val="0"/>
                        </a:spcAft>
                      </a:pPr>
                      <a:r>
                        <a:rPr lang="es-419" sz="1600">
                          <a:effectLst/>
                        </a:rPr>
                        <a:t>Municipio</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rPr>
                        <a:t>Extensión Territorial</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Población/Habitantes</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Homicidios 2018</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6667047"/>
                  </a:ext>
                </a:extLst>
              </a:tr>
              <a:tr h="186690">
                <a:tc>
                  <a:txBody>
                    <a:bodyPr/>
                    <a:lstStyle/>
                    <a:p>
                      <a:pPr algn="ctr">
                        <a:lnSpc>
                          <a:spcPct val="107000"/>
                        </a:lnSpc>
                        <a:spcAft>
                          <a:spcPts val="0"/>
                        </a:spcAft>
                      </a:pPr>
                      <a:r>
                        <a:rPr lang="es-419" sz="1600">
                          <a:effectLst/>
                        </a:rPr>
                        <a:t>San Pedro Sula</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898 km²</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777, 877</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366</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77341"/>
                  </a:ext>
                </a:extLst>
              </a:tr>
              <a:tr h="175260">
                <a:tc>
                  <a:txBody>
                    <a:bodyPr/>
                    <a:lstStyle/>
                    <a:p>
                      <a:pPr algn="ctr">
                        <a:lnSpc>
                          <a:spcPct val="107000"/>
                        </a:lnSpc>
                        <a:spcAft>
                          <a:spcPts val="0"/>
                        </a:spcAft>
                      </a:pPr>
                      <a:r>
                        <a:rPr lang="es-419" sz="1600">
                          <a:effectLst/>
                        </a:rPr>
                        <a:t>Choloma</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447 km²</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212,186</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202</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4873320"/>
                  </a:ext>
                </a:extLst>
              </a:tr>
              <a:tr h="186690">
                <a:tc>
                  <a:txBody>
                    <a:bodyPr/>
                    <a:lstStyle/>
                    <a:p>
                      <a:pPr algn="ctr">
                        <a:lnSpc>
                          <a:spcPct val="107000"/>
                        </a:lnSpc>
                        <a:spcAft>
                          <a:spcPts val="0"/>
                        </a:spcAft>
                      </a:pPr>
                      <a:r>
                        <a:rPr lang="es-419" sz="1600">
                          <a:effectLst/>
                        </a:rPr>
                        <a:t>Villanueva</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358 km²</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169,609</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37</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3048473"/>
                  </a:ext>
                </a:extLst>
              </a:tr>
              <a:tr h="186690">
                <a:tc>
                  <a:txBody>
                    <a:bodyPr/>
                    <a:lstStyle/>
                    <a:p>
                      <a:pPr algn="ctr">
                        <a:lnSpc>
                          <a:spcPct val="107000"/>
                        </a:lnSpc>
                        <a:spcAft>
                          <a:spcPts val="0"/>
                        </a:spcAft>
                      </a:pPr>
                      <a:r>
                        <a:rPr lang="es-419" sz="1600">
                          <a:effectLst/>
                        </a:rPr>
                        <a:t>La Lima</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115 km²</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80,404</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26</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5829159"/>
                  </a:ext>
                </a:extLst>
              </a:tr>
              <a:tr h="175260">
                <a:tc>
                  <a:txBody>
                    <a:bodyPr/>
                    <a:lstStyle/>
                    <a:p>
                      <a:pPr algn="ctr">
                        <a:lnSpc>
                          <a:spcPct val="107000"/>
                        </a:lnSpc>
                        <a:spcAft>
                          <a:spcPts val="0"/>
                        </a:spcAft>
                      </a:pPr>
                      <a:r>
                        <a:rPr lang="es-419" sz="1600">
                          <a:effectLst/>
                        </a:rPr>
                        <a:t>Santa Cruz de Yojoa</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722 km²</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419" sz="1600">
                          <a:effectLst/>
                        </a:rPr>
                        <a:t>           89,569</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26</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3671514"/>
                  </a:ext>
                </a:extLst>
              </a:tr>
              <a:tr h="186690">
                <a:tc>
                  <a:txBody>
                    <a:bodyPr/>
                    <a:lstStyle/>
                    <a:p>
                      <a:pPr algn="ctr">
                        <a:lnSpc>
                          <a:spcPct val="107000"/>
                        </a:lnSpc>
                        <a:spcAft>
                          <a:spcPts val="0"/>
                        </a:spcAft>
                      </a:pPr>
                      <a:r>
                        <a:rPr lang="es-419" sz="1600">
                          <a:effectLst/>
                        </a:rPr>
                        <a:t>San Manuel</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137 km²</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67,486</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23</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4174805"/>
                  </a:ext>
                </a:extLst>
              </a:tr>
              <a:tr h="175260">
                <a:tc>
                  <a:txBody>
                    <a:bodyPr/>
                    <a:lstStyle/>
                    <a:p>
                      <a:pPr algn="ctr">
                        <a:lnSpc>
                          <a:spcPct val="107000"/>
                        </a:lnSpc>
                        <a:spcAft>
                          <a:spcPts val="0"/>
                        </a:spcAft>
                      </a:pPr>
                      <a:r>
                        <a:rPr lang="es-419" sz="1600">
                          <a:effectLst/>
                        </a:rPr>
                        <a:t>San Francisco de Yojoa</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96 km²</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23,906</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5</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6068646"/>
                  </a:ext>
                </a:extLst>
              </a:tr>
              <a:tr h="186690">
                <a:tc>
                  <a:txBody>
                    <a:bodyPr/>
                    <a:lstStyle/>
                    <a:p>
                      <a:pPr algn="ctr">
                        <a:lnSpc>
                          <a:spcPct val="107000"/>
                        </a:lnSpc>
                        <a:spcAft>
                          <a:spcPts val="0"/>
                        </a:spcAft>
                      </a:pPr>
                      <a:r>
                        <a:rPr lang="es-419" sz="1600">
                          <a:effectLst/>
                        </a:rPr>
                        <a:t>Pimienta</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60 km²</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20,903</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5</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4108650"/>
                  </a:ext>
                </a:extLst>
              </a:tr>
              <a:tr h="175260">
                <a:tc>
                  <a:txBody>
                    <a:bodyPr/>
                    <a:lstStyle/>
                    <a:p>
                      <a:pPr algn="ctr">
                        <a:lnSpc>
                          <a:spcPct val="107000"/>
                        </a:lnSpc>
                        <a:spcAft>
                          <a:spcPts val="0"/>
                        </a:spcAft>
                      </a:pPr>
                      <a:r>
                        <a:rPr lang="es-419" sz="1600">
                          <a:effectLst/>
                        </a:rPr>
                        <a:t>Potrerillos</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87 km²</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23,292</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2</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4199271"/>
                  </a:ext>
                </a:extLst>
              </a:tr>
              <a:tr h="186690">
                <a:tc>
                  <a:txBody>
                    <a:bodyPr/>
                    <a:lstStyle/>
                    <a:p>
                      <a:pPr algn="ctr">
                        <a:lnSpc>
                          <a:spcPct val="107000"/>
                        </a:lnSpc>
                        <a:spcAft>
                          <a:spcPts val="0"/>
                        </a:spcAft>
                      </a:pPr>
                      <a:r>
                        <a:rPr lang="es-419" sz="1600">
                          <a:effectLst/>
                        </a:rPr>
                        <a:t>San Antonio de Cortes</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344 km²</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22,619</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1</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0270411"/>
                  </a:ext>
                </a:extLst>
              </a:tr>
              <a:tr h="175260">
                <a:tc>
                  <a:txBody>
                    <a:bodyPr/>
                    <a:lstStyle/>
                    <a:p>
                      <a:pPr algn="ctr">
                        <a:lnSpc>
                          <a:spcPct val="107000"/>
                        </a:lnSpc>
                        <a:spcAft>
                          <a:spcPts val="0"/>
                        </a:spcAft>
                      </a:pPr>
                      <a:r>
                        <a:rPr lang="es-419" sz="1600">
                          <a:effectLst/>
                        </a:rPr>
                        <a:t>Total</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3,264 km²</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a:effectLst/>
                        </a:rPr>
                        <a:t>1,487,851</a:t>
                      </a:r>
                      <a:endParaRPr lang="es-H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419" sz="1600" dirty="0">
                          <a:effectLst/>
                        </a:rPr>
                        <a:t>693</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0612357"/>
                  </a:ext>
                </a:extLst>
              </a:tr>
            </a:tbl>
          </a:graphicData>
        </a:graphic>
      </p:graphicFrame>
      <p:sp>
        <p:nvSpPr>
          <p:cNvPr id="5" name="Rectángulo 4"/>
          <p:cNvSpPr/>
          <p:nvPr/>
        </p:nvSpPr>
        <p:spPr>
          <a:xfrm>
            <a:off x="9335449" y="6488668"/>
            <a:ext cx="2856551" cy="369332"/>
          </a:xfrm>
          <a:prstGeom prst="rect">
            <a:avLst/>
          </a:prstGeom>
        </p:spPr>
        <p:txBody>
          <a:bodyPr wrap="none">
            <a:spAutoFit/>
          </a:bodyPr>
          <a:lstStyle/>
          <a:p>
            <a:r>
              <a:rPr lang="es-419" dirty="0">
                <a:latin typeface="Times New Roman" panose="02020603050405020304" pitchFamily="18" charset="0"/>
                <a:ea typeface="Calibri" panose="020F0502020204030204" pitchFamily="34" charset="0"/>
              </a:rPr>
              <a:t>Fuente Datos UIDPAS 2018 </a:t>
            </a:r>
            <a:endParaRPr lang="es-HN" dirty="0"/>
          </a:p>
        </p:txBody>
      </p:sp>
      <p:sp>
        <p:nvSpPr>
          <p:cNvPr id="10" name="Rectángulo 9"/>
          <p:cNvSpPr/>
          <p:nvPr/>
        </p:nvSpPr>
        <p:spPr>
          <a:xfrm>
            <a:off x="198926" y="961648"/>
            <a:ext cx="7595899" cy="1080296"/>
          </a:xfrm>
          <a:prstGeom prst="rect">
            <a:avLst/>
          </a:prstGeom>
        </p:spPr>
        <p:txBody>
          <a:bodyPr wrap="square">
            <a:spAutoFit/>
          </a:bodyPr>
          <a:lstStyle/>
          <a:p>
            <a:pPr algn="just">
              <a:lnSpc>
                <a:spcPct val="107000"/>
              </a:lnSpc>
              <a:spcAft>
                <a:spcPts val="0"/>
              </a:spcAft>
            </a:pPr>
            <a:r>
              <a:rPr lang="es-419" sz="2000" dirty="0">
                <a:latin typeface="Times New Roman" panose="02020603050405020304" pitchFamily="18" charset="0"/>
                <a:ea typeface="Calibri" panose="020F0502020204030204" pitchFamily="34" charset="0"/>
                <a:cs typeface="Times New Roman" panose="02020603050405020304" pitchFamily="18" charset="0"/>
              </a:rPr>
              <a:t>Según datos del Instituto Universitario en Democracia, Paz y Seguridad (IUDPAS) y el Observatorio Nacional de la Violencia (ONV), la zona norte es una área geográfica de las mas conflictivas de Honduras.</a:t>
            </a:r>
            <a:endParaRPr lang="es-HN"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dondear rectángulo de esquina diagonal 1"/>
          <p:cNvSpPr/>
          <p:nvPr/>
        </p:nvSpPr>
        <p:spPr>
          <a:xfrm>
            <a:off x="9096431" y="4394226"/>
            <a:ext cx="2168434" cy="126709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419" dirty="0">
                <a:latin typeface="Times New Roman" panose="02020603050405020304" pitchFamily="18" charset="0"/>
                <a:ea typeface="Calibri" panose="020F0502020204030204" pitchFamily="34" charset="0"/>
              </a:rPr>
              <a:t>Para el 2018 se reportaron un total de </a:t>
            </a:r>
            <a:r>
              <a:rPr lang="es-419" sz="2000" b="1" u="sng" dirty="0">
                <a:latin typeface="Times New Roman" panose="02020603050405020304" pitchFamily="18" charset="0"/>
                <a:ea typeface="Calibri" panose="020F0502020204030204" pitchFamily="34" charset="0"/>
              </a:rPr>
              <a:t>1420 muertes.</a:t>
            </a:r>
            <a:endParaRPr lang="es-HN" sz="2000" b="1" u="sng" dirty="0"/>
          </a:p>
        </p:txBody>
      </p:sp>
      <p:pic>
        <p:nvPicPr>
          <p:cNvPr id="2050" name="Picture 2" descr="https://attachment.outlook.live.net/owa/MSA%3Akaren_rodrivas%40hotmail.com/service.svc/s/GetAttachmentThumbnail?id=AQMkADAwATZiZmYAZC1hOGJkLWJiADMxLTAwAi0wMAoARgAAA4d%2B22e11JhJiPQ2TXaUnNIHAJSR2DaGUB1AlJ8%2BO253dmwAAAIBDAAAAJSR2DaGUB1AlJ8%2BO253dmwAA6ryB%2F8AAAABEgAQAHnkZgYLL8lFpeVt5Uwcfsg%3D&amp;thumbnailType=2&amp;owa=outlook.live.com&amp;scriptVer=2020062103.04&amp;isc=1&amp;X-OWA-CANARY=6fKmJ3Ck7EaesXZ-_wEO5lD-u5JIGtgYaIyP-boTZONl3gzyDX8Sc-YF4Tp_5Xiz0Ft30-GO9pM.&amp;token=eyJhbGciOiJSUzI1NiIsImtpZCI6IjU2MzU4ODUyMzRCOTI1MkRERTAwNTc2NkQ5RDlGMjc2NTY1RjYzRTIiLCJ4NXQiOiJWaldJVWpTNUpTM2VBRmRtMmRueWRsWmZZLUkiLCJ0eXAiOiJKV1QifQ.eyJvcmlnaW4iOiJodHRwczovL291dGxvb2subGl2ZS5jb20iLCJ1YyI6IjEyZjFiZDRmYmY0YzQ2YWZhYWVlMjRmYTk2MTJhMjE0IiwidmVyIjoiRXhjaGFuZ2UuQ2FsbGJhY2suVjEiLCJhcHBjdHhzZW5kZXIiOiJPd2FEb3dubG9hZEA4NGRmOWU3Zi1lOWY2LTQwYWYtYjQzNS1hYWFhYWFhYWFhYWEiLCJpc3NyaW5nIjoiV1ciLCJhcHBjdHgiOiJ7XCJtc2V4Y2hwcm90XCI6XCJvd2FcIixcInByaW1hcnlzaWRcIjpcIlMtMS0yODI3LTQ0MjM2NS0yODMxMDA2NTEzXCIsXCJwdWlkXCI6XCIxODk5OTQ2MDM4OTAxNTUzXCIsXCJvaWRcIjpcIjAwMDZiZmZkLWE4YmQtYmIzMS0wMDAwLTAwMDAwMDAwMDAwMFwiLFwic2NvcGVcIjpcIk93YURvd25sb2FkXCJ9IiwibmJmIjoxNTkzMjI3Nzk1LCJleHAiOjE1OTMyMjgzOTUsImlzcyI6IjAwMDAwMDAyLTAwMDAtMGZmMS1jZTAwLTAwMDAwMDAwMDAwMEA4NGRmOWU3Zi1lOWY2LTQwYWYtYjQzNS1hYWFhYWFhYWFhYWEiLCJhdWQiOiIwMDAwMDAwMi0wMDAwLTBmZjEtY2UwMC0wMDAwMDAwMDAwMDAvYXR0YWNobWVudC5vdXRsb29rLmxpdmUubmV0QDg0ZGY5ZTdmLWU5ZjYtNDBhZi1iNDM1LWFhYWFhYWFhYWFhYSIsImhhcHAiOiJvd2EifQ.I5JkZ9-97vrFttCWIvTfZ_Jn2Bb2SDiF2usJgu4m2OqZUE296bnvrBneMo755Ny1icUngv4NdZ0P7whc-DQ67WQFcN2FScG0DdMjuCgOF1LTcpWCt1-BMcoBiJAGdE1mDDK4YQUnRfkiaI0UZt0Nf66HijMpY015aQ9cCkNC83_oTccVMy_pi1thuKUQvJALc8DKG0vQ_4jUu9wJDYnzdIWPOHzDcX8YUPiDNqWg5KHESEKXz9m8kJtcjXtvYLW4TuZJqxW_oydA3p_XPGtByUCWbsuu1gSqndWX7PFRmnlu3jxiLJOqa-NYXNQ_SqkmlJZncmENQhEjwdxsFX0RDg&amp;animation=tr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65140">
            <a:off x="8076459" y="150029"/>
            <a:ext cx="4051617" cy="407604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8265595" y="939072"/>
            <a:ext cx="3770895" cy="2585323"/>
          </a:xfrm>
          <a:prstGeom prst="rect">
            <a:avLst/>
          </a:prstGeom>
        </p:spPr>
        <p:txBody>
          <a:bodyPr wrap="square">
            <a:spAutoFit/>
          </a:bodyPr>
          <a:lstStyle/>
          <a:p>
            <a:pPr algn="just"/>
            <a:r>
              <a:rPr lang="es-ES" dirty="0"/>
              <a:t>Otras causas de muerte que son atendidas por los Agentes de Delitos contra la Vida  y Técnicos de Escena de Crimen en el área geográfica de su jurisdicción : </a:t>
            </a:r>
          </a:p>
          <a:p>
            <a:pPr marL="342900" indent="-342900" algn="just">
              <a:buFont typeface="Wingdings" panose="05000000000000000000" pitchFamily="2" charset="2"/>
              <a:buChar char="ü"/>
            </a:pPr>
            <a:r>
              <a:rPr lang="es-ES" dirty="0"/>
              <a:t>Accidentes de Tránsito:   403</a:t>
            </a:r>
          </a:p>
          <a:p>
            <a:pPr marL="342900" indent="-342900" algn="just">
              <a:buFont typeface="Wingdings" panose="05000000000000000000" pitchFamily="2" charset="2"/>
              <a:buChar char="ü"/>
            </a:pPr>
            <a:r>
              <a:rPr lang="es-ES" dirty="0"/>
              <a:t>Suicidios: 59</a:t>
            </a:r>
          </a:p>
          <a:p>
            <a:pPr marL="342900" indent="-342900" algn="just">
              <a:buFont typeface="Wingdings" panose="05000000000000000000" pitchFamily="2" charset="2"/>
              <a:buChar char="ü"/>
            </a:pPr>
            <a:r>
              <a:rPr lang="es-ES" dirty="0"/>
              <a:t>No intencionales: 136</a:t>
            </a:r>
          </a:p>
          <a:p>
            <a:pPr marL="342900" indent="-342900" algn="just">
              <a:buFont typeface="Wingdings" panose="05000000000000000000" pitchFamily="2" charset="2"/>
              <a:buChar char="ü"/>
            </a:pPr>
            <a:r>
              <a:rPr lang="es-ES" dirty="0"/>
              <a:t>Muertes indeterminadas:130</a:t>
            </a:r>
          </a:p>
        </p:txBody>
      </p:sp>
    </p:spTree>
    <p:extLst>
      <p:ext uri="{BB962C8B-B14F-4D97-AF65-F5344CB8AC3E}">
        <p14:creationId xmlns:p14="http://schemas.microsoft.com/office/powerpoint/2010/main" val="408886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21516" y="148611"/>
            <a:ext cx="9249103" cy="523220"/>
          </a:xfrm>
          <a:prstGeom prst="rect">
            <a:avLst/>
          </a:prstGeom>
          <a:noFill/>
        </p:spPr>
        <p:txBody>
          <a:bodyPr wrap="square" rtlCol="0">
            <a:spAutoFit/>
          </a:bodyPr>
          <a:lstStyle/>
          <a:p>
            <a:pPr algn="r"/>
            <a:r>
              <a:rPr lang="es-HN" sz="2800" b="1" dirty="0">
                <a:solidFill>
                  <a:srgbClr val="00758D"/>
                </a:solidFill>
                <a:latin typeface="Berlin Sans FB Demi" panose="020E0802020502020306" pitchFamily="34" charset="0"/>
              </a:rPr>
              <a:t>CAPACIDAD INSTALADA DPI / SPS</a:t>
            </a:r>
          </a:p>
        </p:txBody>
      </p:sp>
      <p:pic>
        <p:nvPicPr>
          <p:cNvPr id="2050" name="Picture 2" descr="Policia: Imágenes, fotos de stock y vectore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14291"/>
          <a:stretch/>
        </p:blipFill>
        <p:spPr bwMode="auto">
          <a:xfrm>
            <a:off x="646463" y="1290421"/>
            <a:ext cx="1626080" cy="150090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o 9"/>
          <p:cNvGrpSpPr/>
          <p:nvPr/>
        </p:nvGrpSpPr>
        <p:grpSpPr>
          <a:xfrm>
            <a:off x="3347446" y="1972028"/>
            <a:ext cx="4771553" cy="3231654"/>
            <a:chOff x="3458046" y="1769898"/>
            <a:chExt cx="4771553" cy="3231654"/>
          </a:xfrm>
        </p:grpSpPr>
        <p:pic>
          <p:nvPicPr>
            <p:cNvPr id="6" name="Imagen 5"/>
            <p:cNvPicPr>
              <a:picLocks noChangeAspect="1"/>
            </p:cNvPicPr>
            <p:nvPr/>
          </p:nvPicPr>
          <p:blipFill>
            <a:blip r:embed="rId3"/>
            <a:stretch>
              <a:fillRect/>
            </a:stretch>
          </p:blipFill>
          <p:spPr>
            <a:xfrm>
              <a:off x="3737911" y="2218397"/>
              <a:ext cx="2022389" cy="1237072"/>
            </a:xfrm>
            <a:prstGeom prst="rect">
              <a:avLst/>
            </a:prstGeom>
            <a:ln>
              <a:noFill/>
            </a:ln>
            <a:effectLst>
              <a:softEdge rad="112500"/>
            </a:effectLst>
          </p:spPr>
        </p:pic>
        <p:sp>
          <p:nvSpPr>
            <p:cNvPr id="8" name="CuadroTexto 7"/>
            <p:cNvSpPr txBox="1"/>
            <p:nvPr/>
          </p:nvSpPr>
          <p:spPr>
            <a:xfrm>
              <a:off x="3458046" y="1769898"/>
              <a:ext cx="4771553" cy="3231654"/>
            </a:xfrm>
            <a:prstGeom prst="rect">
              <a:avLst/>
            </a:prstGeom>
            <a:noFill/>
          </p:spPr>
          <p:txBody>
            <a:bodyPr wrap="square" rtlCol="0">
              <a:spAutoFit/>
            </a:bodyPr>
            <a:lstStyle/>
            <a:p>
              <a:pPr algn="ctr"/>
              <a:r>
                <a:rPr lang="es-HN" sz="2400" b="1" dirty="0"/>
                <a:t>VEHÍCULOS</a:t>
              </a:r>
            </a:p>
            <a:p>
              <a:endParaRPr lang="es-HN" dirty="0"/>
            </a:p>
            <a:p>
              <a:endParaRPr lang="es-HN" dirty="0"/>
            </a:p>
            <a:p>
              <a:endParaRPr lang="es-HN" dirty="0"/>
            </a:p>
            <a:p>
              <a:endParaRPr lang="es-HN" dirty="0"/>
            </a:p>
            <a:p>
              <a:endParaRPr lang="es-HN" dirty="0"/>
            </a:p>
            <a:p>
              <a:r>
                <a:rPr lang="es-HN" dirty="0"/>
                <a:t>37 buen estado		6 buen estado</a:t>
              </a:r>
            </a:p>
            <a:p>
              <a:r>
                <a:rPr lang="es-HN" dirty="0"/>
                <a:t>21 mal estado y chatarra	3 mail estado</a:t>
              </a:r>
            </a:p>
            <a:p>
              <a:r>
                <a:rPr lang="es-HN" b="1" dirty="0"/>
                <a:t>Total 58</a:t>
              </a:r>
              <a:r>
                <a:rPr lang="es-HN" dirty="0"/>
                <a:t>			</a:t>
              </a:r>
              <a:r>
                <a:rPr lang="es-HN" b="1" dirty="0"/>
                <a:t>Total 9</a:t>
              </a:r>
            </a:p>
            <a:p>
              <a:endParaRPr lang="es-HN" dirty="0"/>
            </a:p>
            <a:p>
              <a:pPr algn="ctr"/>
              <a:r>
                <a:rPr lang="es-HN" b="1" dirty="0"/>
                <a:t>TOTAL  67 </a:t>
              </a:r>
            </a:p>
          </p:txBody>
        </p:sp>
        <p:pic>
          <p:nvPicPr>
            <p:cNvPr id="7" name="Imagen 6"/>
            <p:cNvPicPr>
              <a:picLocks noChangeAspect="1"/>
            </p:cNvPicPr>
            <p:nvPr/>
          </p:nvPicPr>
          <p:blipFill>
            <a:blip r:embed="rId4"/>
            <a:stretch>
              <a:fillRect/>
            </a:stretch>
          </p:blipFill>
          <p:spPr>
            <a:xfrm>
              <a:off x="6175658" y="2218397"/>
              <a:ext cx="1688181" cy="1266927"/>
            </a:xfrm>
            <a:prstGeom prst="rect">
              <a:avLst/>
            </a:prstGeom>
            <a:ln>
              <a:noFill/>
            </a:ln>
            <a:effectLst>
              <a:softEdge rad="112500"/>
            </a:effectLst>
          </p:spPr>
        </p:pic>
      </p:grpSp>
      <p:grpSp>
        <p:nvGrpSpPr>
          <p:cNvPr id="11" name="Grupo 10"/>
          <p:cNvGrpSpPr/>
          <p:nvPr/>
        </p:nvGrpSpPr>
        <p:grpSpPr>
          <a:xfrm>
            <a:off x="8981203" y="2791326"/>
            <a:ext cx="2666999" cy="2677656"/>
            <a:chOff x="8992402" y="2398061"/>
            <a:chExt cx="2666999" cy="2677656"/>
          </a:xfrm>
        </p:grpSpPr>
        <p:sp>
          <p:nvSpPr>
            <p:cNvPr id="4" name="CuadroTexto 3"/>
            <p:cNvSpPr txBox="1"/>
            <p:nvPr/>
          </p:nvSpPr>
          <p:spPr>
            <a:xfrm>
              <a:off x="9015223" y="2398061"/>
              <a:ext cx="2621359" cy="2677656"/>
            </a:xfrm>
            <a:prstGeom prst="rect">
              <a:avLst/>
            </a:prstGeom>
            <a:noFill/>
          </p:spPr>
          <p:txBody>
            <a:bodyPr wrap="none" rtlCol="0">
              <a:spAutoFit/>
            </a:bodyPr>
            <a:lstStyle/>
            <a:p>
              <a:pPr algn="ctr"/>
              <a:r>
                <a:rPr lang="es-HN" sz="2400" b="1" dirty="0"/>
                <a:t>EQUIPO LOGÍSTICO</a:t>
              </a:r>
            </a:p>
            <a:p>
              <a:pPr algn="ctr"/>
              <a:endParaRPr lang="es-HN" b="1" dirty="0"/>
            </a:p>
            <a:p>
              <a:endParaRPr lang="es-HN" dirty="0"/>
            </a:p>
            <a:p>
              <a:endParaRPr lang="es-HN" dirty="0"/>
            </a:p>
            <a:p>
              <a:endParaRPr lang="es-HN" dirty="0"/>
            </a:p>
            <a:p>
              <a:endParaRPr lang="es-HN" dirty="0"/>
            </a:p>
            <a:p>
              <a:endParaRPr lang="es-HN" dirty="0"/>
            </a:p>
            <a:p>
              <a:endParaRPr lang="es-HN" dirty="0"/>
            </a:p>
            <a:p>
              <a:pPr algn="ctr"/>
              <a:r>
                <a:rPr lang="es-HN" b="1" dirty="0"/>
                <a:t>Total 239 </a:t>
              </a:r>
            </a:p>
          </p:txBody>
        </p:sp>
        <p:pic>
          <p:nvPicPr>
            <p:cNvPr id="9" name="Imagen 8"/>
            <p:cNvPicPr>
              <a:picLocks noChangeAspect="1"/>
            </p:cNvPicPr>
            <p:nvPr/>
          </p:nvPicPr>
          <p:blipFill>
            <a:blip r:embed="rId5"/>
            <a:stretch>
              <a:fillRect/>
            </a:stretch>
          </p:blipFill>
          <p:spPr>
            <a:xfrm>
              <a:off x="8992402" y="2993230"/>
              <a:ext cx="2666999" cy="1328737"/>
            </a:xfrm>
            <a:prstGeom prst="rect">
              <a:avLst/>
            </a:prstGeom>
          </p:spPr>
        </p:pic>
      </p:grpSp>
      <p:sp>
        <p:nvSpPr>
          <p:cNvPr id="12" name="CuadroTexto 11"/>
          <p:cNvSpPr txBox="1"/>
          <p:nvPr/>
        </p:nvSpPr>
        <p:spPr>
          <a:xfrm>
            <a:off x="170892" y="1141268"/>
            <a:ext cx="2721130" cy="2677656"/>
          </a:xfrm>
          <a:prstGeom prst="rect">
            <a:avLst/>
          </a:prstGeom>
          <a:noFill/>
        </p:spPr>
        <p:txBody>
          <a:bodyPr wrap="none" rtlCol="0">
            <a:spAutoFit/>
          </a:bodyPr>
          <a:lstStyle/>
          <a:p>
            <a:pPr algn="ctr"/>
            <a:r>
              <a:rPr lang="es-HN" sz="2400" b="1" dirty="0"/>
              <a:t>RECURSO HUMANO</a:t>
            </a:r>
          </a:p>
          <a:p>
            <a:endParaRPr lang="es-HN" dirty="0"/>
          </a:p>
          <a:p>
            <a:endParaRPr lang="es-HN" dirty="0"/>
          </a:p>
          <a:p>
            <a:endParaRPr lang="es-HN" dirty="0"/>
          </a:p>
          <a:p>
            <a:endParaRPr lang="es-HN" dirty="0"/>
          </a:p>
          <a:p>
            <a:endParaRPr lang="es-HN" dirty="0"/>
          </a:p>
          <a:p>
            <a:r>
              <a:rPr lang="es-HN" dirty="0"/>
              <a:t>389 policías</a:t>
            </a:r>
          </a:p>
          <a:p>
            <a:r>
              <a:rPr lang="es-HN" dirty="0"/>
              <a:t>28 administrativos</a:t>
            </a:r>
          </a:p>
          <a:p>
            <a:r>
              <a:rPr lang="es-HN" b="1" dirty="0"/>
              <a:t>Total 417</a:t>
            </a:r>
          </a:p>
        </p:txBody>
      </p:sp>
    </p:spTree>
    <p:extLst>
      <p:ext uri="{BB962C8B-B14F-4D97-AF65-F5344CB8AC3E}">
        <p14:creationId xmlns:p14="http://schemas.microsoft.com/office/powerpoint/2010/main" val="97653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p:nvPr/>
        </p:nvPicPr>
        <p:blipFill rotWithShape="1">
          <a:blip r:embed="rId2">
            <a:extLst>
              <a:ext uri="{28A0092B-C50C-407E-A947-70E740481C1C}">
                <a14:useLocalDpi xmlns:a14="http://schemas.microsoft.com/office/drawing/2010/main" val="0"/>
              </a:ext>
            </a:extLst>
          </a:blip>
          <a:srcRect b="8004"/>
          <a:stretch/>
        </p:blipFill>
        <p:spPr bwMode="auto">
          <a:xfrm>
            <a:off x="2348564" y="1096728"/>
            <a:ext cx="7257449" cy="46645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04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9788" y="988144"/>
            <a:ext cx="5157787" cy="823912"/>
          </a:xfrm>
        </p:spPr>
        <p:style>
          <a:lnRef idx="2">
            <a:schemeClr val="accent6"/>
          </a:lnRef>
          <a:fillRef idx="1">
            <a:schemeClr val="lt1"/>
          </a:fillRef>
          <a:effectRef idx="0">
            <a:schemeClr val="accent6"/>
          </a:effectRef>
          <a:fontRef idx="minor">
            <a:schemeClr val="dk1"/>
          </a:fontRef>
        </p:style>
        <p:txBody>
          <a:bodyPr/>
          <a:lstStyle/>
          <a:p>
            <a:pPr algn="ctr"/>
            <a:r>
              <a:rPr lang="es-HN" dirty="0"/>
              <a:t>AGENTES DE INVESTIGACIÓN</a:t>
            </a:r>
          </a:p>
        </p:txBody>
      </p:sp>
      <p:sp>
        <p:nvSpPr>
          <p:cNvPr id="5" name="Marcador de texto 4"/>
          <p:cNvSpPr>
            <a:spLocks noGrp="1"/>
          </p:cNvSpPr>
          <p:nvPr>
            <p:ph type="body" sz="quarter" idx="3"/>
          </p:nvPr>
        </p:nvSpPr>
        <p:spPr>
          <a:xfrm>
            <a:off x="6547587" y="988144"/>
            <a:ext cx="5183188" cy="823912"/>
          </a:xfrm>
        </p:spPr>
        <p:style>
          <a:lnRef idx="2">
            <a:schemeClr val="accent2"/>
          </a:lnRef>
          <a:fillRef idx="1">
            <a:schemeClr val="lt1"/>
          </a:fillRef>
          <a:effectRef idx="0">
            <a:schemeClr val="accent2"/>
          </a:effectRef>
          <a:fontRef idx="minor">
            <a:schemeClr val="dk1"/>
          </a:fontRef>
        </p:style>
        <p:txBody>
          <a:bodyPr/>
          <a:lstStyle/>
          <a:p>
            <a:pPr algn="ctr"/>
            <a:r>
              <a:rPr lang="es-HN" dirty="0"/>
              <a:t>TECNICOS ESCENA DE CRIMEN</a:t>
            </a:r>
          </a:p>
        </p:txBody>
      </p:sp>
      <p:sp>
        <p:nvSpPr>
          <p:cNvPr id="11" name="CuadroTexto 10"/>
          <p:cNvSpPr txBox="1"/>
          <p:nvPr/>
        </p:nvSpPr>
        <p:spPr>
          <a:xfrm>
            <a:off x="2721516" y="148611"/>
            <a:ext cx="9249103" cy="523220"/>
          </a:xfrm>
          <a:prstGeom prst="rect">
            <a:avLst/>
          </a:prstGeom>
          <a:noFill/>
        </p:spPr>
        <p:txBody>
          <a:bodyPr wrap="square" rtlCol="0">
            <a:spAutoFit/>
          </a:bodyPr>
          <a:lstStyle/>
          <a:p>
            <a:pPr algn="r"/>
            <a:r>
              <a:rPr lang="es-HN" sz="2800" b="1" dirty="0">
                <a:solidFill>
                  <a:srgbClr val="00758D"/>
                </a:solidFill>
                <a:latin typeface="Berlin Sans FB Demi" panose="020E0802020502020306" pitchFamily="34" charset="0"/>
              </a:rPr>
              <a:t>En que condiciones considera esta el equipo de trabajo:</a:t>
            </a:r>
          </a:p>
        </p:txBody>
      </p:sp>
      <p:pic>
        <p:nvPicPr>
          <p:cNvPr id="15" name="Marcador de contenido 14"/>
          <p:cNvPicPr>
            <a:picLocks noGrp="1"/>
          </p:cNvPicPr>
          <p:nvPr>
            <p:ph sz="quarter" idx="4"/>
          </p:nvPr>
        </p:nvPicPr>
        <p:blipFill rotWithShape="1">
          <a:blip r:embed="rId2">
            <a:extLst>
              <a:ext uri="{28A0092B-C50C-407E-A947-70E740481C1C}">
                <a14:useLocalDpi xmlns:a14="http://schemas.microsoft.com/office/drawing/2010/main" val="0"/>
              </a:ext>
            </a:extLst>
          </a:blip>
          <a:srcRect l="18142" t="21402" r="15425"/>
          <a:stretch/>
        </p:blipFill>
        <p:spPr bwMode="auto">
          <a:xfrm>
            <a:off x="6471387" y="1992429"/>
            <a:ext cx="5259388" cy="342659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16" name="Marcador de contenido 15"/>
          <p:cNvPicPr>
            <a:picLocks noGrp="1"/>
          </p:cNvPicPr>
          <p:nvPr>
            <p:ph sz="half" idx="2"/>
          </p:nvPr>
        </p:nvPicPr>
        <p:blipFill rotWithShape="1">
          <a:blip r:embed="rId3">
            <a:extLst>
              <a:ext uri="{28A0092B-C50C-407E-A947-70E740481C1C}">
                <a14:useLocalDpi xmlns:a14="http://schemas.microsoft.com/office/drawing/2010/main" val="0"/>
              </a:ext>
            </a:extLst>
          </a:blip>
          <a:srcRect l="15280" t="20937" r="22708"/>
          <a:stretch/>
        </p:blipFill>
        <p:spPr bwMode="auto">
          <a:xfrm>
            <a:off x="839788" y="1992429"/>
            <a:ext cx="5157787" cy="34265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67314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997107" y="1257651"/>
            <a:ext cx="5157787" cy="823912"/>
          </a:xfrm>
        </p:spPr>
        <p:style>
          <a:lnRef idx="2">
            <a:schemeClr val="accent6"/>
          </a:lnRef>
          <a:fillRef idx="1">
            <a:schemeClr val="lt1"/>
          </a:fillRef>
          <a:effectRef idx="0">
            <a:schemeClr val="accent6"/>
          </a:effectRef>
          <a:fontRef idx="minor">
            <a:schemeClr val="dk1"/>
          </a:fontRef>
        </p:style>
        <p:txBody>
          <a:bodyPr/>
          <a:lstStyle/>
          <a:p>
            <a:pPr algn="ctr"/>
            <a:r>
              <a:rPr lang="es-HN" dirty="0"/>
              <a:t>AGENTES DE INVESTIGACIÓN</a:t>
            </a:r>
          </a:p>
        </p:txBody>
      </p:sp>
      <p:sp>
        <p:nvSpPr>
          <p:cNvPr id="5" name="Marcador de texto 4"/>
          <p:cNvSpPr>
            <a:spLocks noGrp="1"/>
          </p:cNvSpPr>
          <p:nvPr>
            <p:ph type="body" sz="quarter" idx="3"/>
          </p:nvPr>
        </p:nvSpPr>
        <p:spPr>
          <a:xfrm>
            <a:off x="6704906" y="1257651"/>
            <a:ext cx="5183188" cy="823912"/>
          </a:xfrm>
        </p:spPr>
        <p:style>
          <a:lnRef idx="2">
            <a:schemeClr val="accent2"/>
          </a:lnRef>
          <a:fillRef idx="1">
            <a:schemeClr val="lt1"/>
          </a:fillRef>
          <a:effectRef idx="0">
            <a:schemeClr val="accent2"/>
          </a:effectRef>
          <a:fontRef idx="minor">
            <a:schemeClr val="dk1"/>
          </a:fontRef>
        </p:style>
        <p:txBody>
          <a:bodyPr/>
          <a:lstStyle/>
          <a:p>
            <a:pPr algn="ctr"/>
            <a:r>
              <a:rPr lang="es-HN" dirty="0"/>
              <a:t>TECNICOS ESCENA DE CRIMEN</a:t>
            </a:r>
          </a:p>
        </p:txBody>
      </p:sp>
      <p:sp>
        <p:nvSpPr>
          <p:cNvPr id="11" name="CuadroTexto 10"/>
          <p:cNvSpPr txBox="1"/>
          <p:nvPr/>
        </p:nvSpPr>
        <p:spPr>
          <a:xfrm>
            <a:off x="2721516" y="148611"/>
            <a:ext cx="9249103" cy="523220"/>
          </a:xfrm>
          <a:prstGeom prst="rect">
            <a:avLst/>
          </a:prstGeom>
          <a:noFill/>
        </p:spPr>
        <p:txBody>
          <a:bodyPr wrap="square" rtlCol="0">
            <a:spAutoFit/>
          </a:bodyPr>
          <a:lstStyle/>
          <a:p>
            <a:pPr algn="r"/>
            <a:r>
              <a:rPr lang="es-HN" sz="2800" b="1" dirty="0">
                <a:solidFill>
                  <a:srgbClr val="00758D"/>
                </a:solidFill>
                <a:latin typeface="Berlin Sans FB Demi" panose="020E0802020502020306" pitchFamily="34" charset="0"/>
              </a:rPr>
              <a:t>Tiempo de uso del equipo:</a:t>
            </a:r>
          </a:p>
        </p:txBody>
      </p:sp>
      <p:pic>
        <p:nvPicPr>
          <p:cNvPr id="12" name="Marcador de contenido 11"/>
          <p:cNvPicPr>
            <a:picLocks noGrp="1"/>
          </p:cNvPicPr>
          <p:nvPr>
            <p:ph sz="half" idx="2"/>
          </p:nvPr>
        </p:nvPicPr>
        <p:blipFill rotWithShape="1">
          <a:blip r:embed="rId2">
            <a:extLst>
              <a:ext uri="{28A0092B-C50C-407E-A947-70E740481C1C}">
                <a14:useLocalDpi xmlns:a14="http://schemas.microsoft.com/office/drawing/2010/main" val="0"/>
              </a:ext>
            </a:extLst>
          </a:blip>
          <a:srcRect l="18867" t="18470" r="19057" b="9941"/>
          <a:stretch/>
        </p:blipFill>
        <p:spPr bwMode="auto">
          <a:xfrm>
            <a:off x="1056000" y="2261936"/>
            <a:ext cx="5040000" cy="324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14" name="Marcador de contenido 13"/>
          <p:cNvPicPr>
            <a:picLocks noGrp="1"/>
          </p:cNvPicPr>
          <p:nvPr>
            <p:ph sz="quarter" idx="4"/>
          </p:nvPr>
        </p:nvPicPr>
        <p:blipFill rotWithShape="1">
          <a:blip r:embed="rId3">
            <a:extLst>
              <a:ext uri="{28A0092B-C50C-407E-A947-70E740481C1C}">
                <a14:useLocalDpi xmlns:a14="http://schemas.microsoft.com/office/drawing/2010/main" val="0"/>
              </a:ext>
            </a:extLst>
          </a:blip>
          <a:srcRect l="17480" t="19732" r="20997" b="8684"/>
          <a:stretch/>
        </p:blipFill>
        <p:spPr bwMode="auto">
          <a:xfrm>
            <a:off x="6776500" y="2261936"/>
            <a:ext cx="5040000" cy="324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6656548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E1914F39FC554AA155F3367CA92195" ma:contentTypeVersion="17" ma:contentTypeDescription="Create a new document." ma:contentTypeScope="" ma:versionID="04d474c5255b09ac4add807aeba51e64">
  <xsd:schema xmlns:xsd="http://www.w3.org/2001/XMLSchema" xmlns:xs="http://www.w3.org/2001/XMLSchema" xmlns:p="http://schemas.microsoft.com/office/2006/metadata/properties" xmlns:ns1="http://schemas.microsoft.com/sharepoint/v3" xmlns:ns2="965a5741-ba4b-4d9f-804a-546affdbefb7" xmlns:ns3="9f89ca08-190d-4dfd-a7ea-c83dedfef72a" targetNamespace="http://schemas.microsoft.com/office/2006/metadata/properties" ma:root="true" ma:fieldsID="1beb18353fd9f462dde24f8aec1f24ba" ns1:_="" ns2:_="" ns3:_="">
    <xsd:import namespace="http://schemas.microsoft.com/sharepoint/v3"/>
    <xsd:import namespace="965a5741-ba4b-4d9f-804a-546affdbefb7"/>
    <xsd:import namespace="9f89ca08-190d-4dfd-a7ea-c83dedfef7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5a5741-ba4b-4d9f-804a-546affdbef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dd85dcc-d5fa-408e-a42f-cb98906050e2"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89ca08-190d-4dfd-a7ea-c83dedfef7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c5fc934-f414-4f93-ab8a-03dc18b7c28d}" ma:internalName="TaxCatchAll" ma:showField="CatchAllData" ma:web="9f89ca08-190d-4dfd-a7ea-c83dedfef7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65a5741-ba4b-4d9f-804a-546affdbefb7">
      <Terms xmlns="http://schemas.microsoft.com/office/infopath/2007/PartnerControls"/>
    </lcf76f155ced4ddcb4097134ff3c332f>
    <TaxCatchAll xmlns="9f89ca08-190d-4dfd-a7ea-c83dedfef72a"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7F7304B-8D94-4DA4-B1B0-ABE923D83F16}"/>
</file>

<file path=customXml/itemProps2.xml><?xml version="1.0" encoding="utf-8"?>
<ds:datastoreItem xmlns:ds="http://schemas.openxmlformats.org/officeDocument/2006/customXml" ds:itemID="{BD0F6DE1-1E8C-4D49-8F6D-840B59B97237}"/>
</file>

<file path=customXml/itemProps3.xml><?xml version="1.0" encoding="utf-8"?>
<ds:datastoreItem xmlns:ds="http://schemas.openxmlformats.org/officeDocument/2006/customXml" ds:itemID="{5A71DB50-4434-4B14-BA49-A0D71E610855}"/>
</file>

<file path=docProps/app.xml><?xml version="1.0" encoding="utf-8"?>
<Properties xmlns="http://schemas.openxmlformats.org/officeDocument/2006/extended-properties" xmlns:vt="http://schemas.openxmlformats.org/officeDocument/2006/docPropsVTypes">
  <TotalTime>2139</TotalTime>
  <Words>1587</Words>
  <Application>Microsoft Office PowerPoint</Application>
  <PresentationFormat>Panorámica</PresentationFormat>
  <Paragraphs>204</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vt:lpstr>
      <vt:lpstr>Arial Rounded MT Bold</vt:lpstr>
      <vt:lpstr>Berlin Sans FB Demi</vt:lpstr>
      <vt:lpstr>Calibri</vt:lpstr>
      <vt:lpstr>Calibri Light</vt:lpstr>
      <vt:lpstr>Times New Roman</vt:lpstr>
      <vt:lpstr>Wingdings</vt:lpstr>
      <vt:lpstr>Tema de Office</vt:lpstr>
      <vt:lpstr>Presentación de PowerPoint</vt:lpstr>
      <vt:lpstr>Metodología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Recomendaciones</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3 Una sociedad más segura es una sociedad más feliz</dc:title>
  <dc:creator>Russlan Espinal</dc:creator>
  <cp:lastModifiedBy>Leonardo David Pineda Morales</cp:lastModifiedBy>
  <cp:revision>92</cp:revision>
  <dcterms:created xsi:type="dcterms:W3CDTF">2019-05-10T02:16:03Z</dcterms:created>
  <dcterms:modified xsi:type="dcterms:W3CDTF">2020-06-27T18:42:31Z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0x01010038E1914F39FC554AA155F3367CA92195</vt:lpwstr>
  </property>
</Properties>
</file>